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Lst>
  <p:notesMasterIdLst>
    <p:notesMasterId r:id="rId42"/>
  </p:notesMasterIdLst>
  <p:handoutMasterIdLst>
    <p:handoutMasterId r:id="rId43"/>
  </p:handoutMasterIdLst>
  <p:sldIdLst>
    <p:sldId id="256" r:id="rId5"/>
    <p:sldId id="270" r:id="rId6"/>
    <p:sldId id="257" r:id="rId7"/>
    <p:sldId id="259" r:id="rId8"/>
    <p:sldId id="271" r:id="rId9"/>
    <p:sldId id="272" r:id="rId10"/>
    <p:sldId id="273" r:id="rId11"/>
    <p:sldId id="274" r:id="rId12"/>
    <p:sldId id="302" r:id="rId13"/>
    <p:sldId id="278" r:id="rId14"/>
    <p:sldId id="279" r:id="rId15"/>
    <p:sldId id="280" r:id="rId16"/>
    <p:sldId id="267" r:id="rId17"/>
    <p:sldId id="281" r:id="rId18"/>
    <p:sldId id="282" r:id="rId19"/>
    <p:sldId id="275" r:id="rId20"/>
    <p:sldId id="276" r:id="rId21"/>
    <p:sldId id="288" r:id="rId22"/>
    <p:sldId id="284" r:id="rId23"/>
    <p:sldId id="285" r:id="rId24"/>
    <p:sldId id="289" r:id="rId25"/>
    <p:sldId id="286" r:id="rId26"/>
    <p:sldId id="287" r:id="rId27"/>
    <p:sldId id="290" r:id="rId28"/>
    <p:sldId id="291" r:id="rId29"/>
    <p:sldId id="292" r:id="rId30"/>
    <p:sldId id="293" r:id="rId31"/>
    <p:sldId id="283" r:id="rId32"/>
    <p:sldId id="294" r:id="rId33"/>
    <p:sldId id="297" r:id="rId34"/>
    <p:sldId id="296" r:id="rId35"/>
    <p:sldId id="295" r:id="rId36"/>
    <p:sldId id="298" r:id="rId37"/>
    <p:sldId id="299" r:id="rId38"/>
    <p:sldId id="300" r:id="rId39"/>
    <p:sldId id="301" r:id="rId40"/>
    <p:sldId id="268"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E3E3E"/>
    <a:srgbClr val="6D0000"/>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C7853C-536D-4A76-A0AE-DD22124D55A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93" autoAdjust="0"/>
    <p:restoredTop sz="84328" autoAdjust="0"/>
  </p:normalViewPr>
  <p:slideViewPr>
    <p:cSldViewPr snapToGrid="0">
      <p:cViewPr varScale="1">
        <p:scale>
          <a:sx n="93" d="100"/>
          <a:sy n="93" d="100"/>
        </p:scale>
        <p:origin x="644" y="64"/>
      </p:cViewPr>
      <p:guideLst/>
    </p:cSldViewPr>
  </p:slideViewPr>
  <p:notesTextViewPr>
    <p:cViewPr>
      <p:scale>
        <a:sx n="1" d="1"/>
        <a:sy n="1" d="1"/>
      </p:scale>
      <p:origin x="0" y="0"/>
    </p:cViewPr>
  </p:notesTextViewPr>
  <p:notesViewPr>
    <p:cSldViewPr snapToGrid="0">
      <p:cViewPr varScale="1">
        <p:scale>
          <a:sx n="60" d="100"/>
          <a:sy n="60" d="100"/>
        </p:scale>
        <p:origin x="2424" y="4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handoutMaster" Target="handoutMasters/handout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37C20E4-4701-42A5-B44A-9704A87B76C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D1B0DA4E-B377-4BAA-8142-05FC35B38CA0}">
      <dgm:prSet/>
      <dgm:spPr/>
      <dgm:t>
        <a:bodyPr/>
        <a:lstStyle/>
        <a:p>
          <a:r>
            <a:rPr lang="en-US" b="1" u="sng" dirty="0"/>
            <a:t>Before January 1, 2024 </a:t>
          </a:r>
        </a:p>
        <a:p>
          <a:r>
            <a:rPr lang="en-US" dirty="0"/>
            <a:t>Due no later than January 1, 2025.</a:t>
          </a:r>
        </a:p>
      </dgm:t>
    </dgm:pt>
    <dgm:pt modelId="{90E37A83-6DCD-4075-80CF-DD583CF8B901}" type="parTrans" cxnId="{EA76D193-B710-4D62-8B6B-F67AC0427959}">
      <dgm:prSet/>
      <dgm:spPr/>
      <dgm:t>
        <a:bodyPr/>
        <a:lstStyle/>
        <a:p>
          <a:endParaRPr lang="en-US"/>
        </a:p>
      </dgm:t>
    </dgm:pt>
    <dgm:pt modelId="{FFCD48B2-ACC8-4B60-B1AC-92915C3AA65B}" type="sibTrans" cxnId="{EA76D193-B710-4D62-8B6B-F67AC0427959}">
      <dgm:prSet/>
      <dgm:spPr/>
      <dgm:t>
        <a:bodyPr/>
        <a:lstStyle/>
        <a:p>
          <a:endParaRPr lang="en-US"/>
        </a:p>
      </dgm:t>
    </dgm:pt>
    <dgm:pt modelId="{217D599C-C758-4A21-A92A-EBCCE00165D4}">
      <dgm:prSet/>
      <dgm:spPr/>
      <dgm:t>
        <a:bodyPr/>
        <a:lstStyle/>
        <a:p>
          <a:r>
            <a:rPr lang="en-US" b="1" u="sng" dirty="0"/>
            <a:t>Post Jan 1, 2025</a:t>
          </a:r>
        </a:p>
        <a:p>
          <a:r>
            <a:rPr lang="en-US" b="0" u="none" dirty="0"/>
            <a:t>Within 30 days from formation</a:t>
          </a:r>
        </a:p>
      </dgm:t>
    </dgm:pt>
    <dgm:pt modelId="{32BBB82C-8D18-4FA4-BA01-9233CBC5B62E}" type="parTrans" cxnId="{7486A7F1-4DAE-4C2C-A809-6F2AB41D31A1}">
      <dgm:prSet/>
      <dgm:spPr/>
      <dgm:t>
        <a:bodyPr/>
        <a:lstStyle/>
        <a:p>
          <a:endParaRPr lang="en-US"/>
        </a:p>
      </dgm:t>
    </dgm:pt>
    <dgm:pt modelId="{609790AA-5F7B-4817-BC10-9A171CBC3EFE}" type="sibTrans" cxnId="{7486A7F1-4DAE-4C2C-A809-6F2AB41D31A1}">
      <dgm:prSet/>
      <dgm:spPr/>
      <dgm:t>
        <a:bodyPr/>
        <a:lstStyle/>
        <a:p>
          <a:endParaRPr lang="en-US"/>
        </a:p>
      </dgm:t>
    </dgm:pt>
    <dgm:pt modelId="{8EE3121B-0E03-411F-9D74-D52DD2A80989}">
      <dgm:prSet/>
      <dgm:spPr/>
      <dgm:t>
        <a:bodyPr/>
        <a:lstStyle/>
        <a:p>
          <a:r>
            <a:rPr lang="en-US" b="1" u="sng" dirty="0"/>
            <a:t>B/w Jan. 1, 2024 &amp; Dec. 31, 2024</a:t>
          </a:r>
        </a:p>
        <a:p>
          <a:r>
            <a:rPr lang="en-US" dirty="0"/>
            <a:t>Due within 90 days from formation</a:t>
          </a:r>
        </a:p>
      </dgm:t>
    </dgm:pt>
    <dgm:pt modelId="{3D724EEE-35A1-43D1-AEA1-99B0134423B3}" type="parTrans" cxnId="{1323D085-0063-4FBA-8141-AFFE1DAD749D}">
      <dgm:prSet/>
      <dgm:spPr/>
      <dgm:t>
        <a:bodyPr/>
        <a:lstStyle/>
        <a:p>
          <a:endParaRPr lang="en-US"/>
        </a:p>
      </dgm:t>
    </dgm:pt>
    <dgm:pt modelId="{A6933E0F-4639-49FF-A950-A8FE513B0312}" type="sibTrans" cxnId="{1323D085-0063-4FBA-8141-AFFE1DAD749D}">
      <dgm:prSet/>
      <dgm:spPr/>
      <dgm:t>
        <a:bodyPr/>
        <a:lstStyle/>
        <a:p>
          <a:endParaRPr lang="en-US"/>
        </a:p>
      </dgm:t>
    </dgm:pt>
    <dgm:pt modelId="{ABA27806-CD51-456A-B822-6C6D2A8AC94A}" type="pres">
      <dgm:prSet presAssocID="{237C20E4-4701-42A5-B44A-9704A87B76C7}" presName="linear" presStyleCnt="0">
        <dgm:presLayoutVars>
          <dgm:animLvl val="lvl"/>
          <dgm:resizeHandles val="exact"/>
        </dgm:presLayoutVars>
      </dgm:prSet>
      <dgm:spPr/>
    </dgm:pt>
    <dgm:pt modelId="{28818E10-8AFF-40EC-9794-94E961C6F514}" type="pres">
      <dgm:prSet presAssocID="{D1B0DA4E-B377-4BAA-8142-05FC35B38CA0}" presName="parentText" presStyleLbl="node1" presStyleIdx="0" presStyleCnt="3">
        <dgm:presLayoutVars>
          <dgm:chMax val="0"/>
          <dgm:bulletEnabled val="1"/>
        </dgm:presLayoutVars>
      </dgm:prSet>
      <dgm:spPr/>
    </dgm:pt>
    <dgm:pt modelId="{6DB352AB-E9F4-4ADE-9656-D9BAEA8CF2F5}" type="pres">
      <dgm:prSet presAssocID="{FFCD48B2-ACC8-4B60-B1AC-92915C3AA65B}" presName="spacer" presStyleCnt="0"/>
      <dgm:spPr/>
    </dgm:pt>
    <dgm:pt modelId="{89F17E9D-7D59-4304-8B09-77B1BAA296A5}" type="pres">
      <dgm:prSet presAssocID="{8EE3121B-0E03-411F-9D74-D52DD2A80989}" presName="parentText" presStyleLbl="node1" presStyleIdx="1" presStyleCnt="3">
        <dgm:presLayoutVars>
          <dgm:chMax val="0"/>
          <dgm:bulletEnabled val="1"/>
        </dgm:presLayoutVars>
      </dgm:prSet>
      <dgm:spPr/>
    </dgm:pt>
    <dgm:pt modelId="{2119C33A-ABFB-4CF0-BB7B-04DADA08E34B}" type="pres">
      <dgm:prSet presAssocID="{A6933E0F-4639-49FF-A950-A8FE513B0312}" presName="spacer" presStyleCnt="0"/>
      <dgm:spPr/>
    </dgm:pt>
    <dgm:pt modelId="{C8DF9EA5-249A-46EA-ACA7-BB216BD6A56B}" type="pres">
      <dgm:prSet presAssocID="{217D599C-C758-4A21-A92A-EBCCE00165D4}" presName="parentText" presStyleLbl="node1" presStyleIdx="2" presStyleCnt="3">
        <dgm:presLayoutVars>
          <dgm:chMax val="0"/>
          <dgm:bulletEnabled val="1"/>
        </dgm:presLayoutVars>
      </dgm:prSet>
      <dgm:spPr/>
    </dgm:pt>
  </dgm:ptLst>
  <dgm:cxnLst>
    <dgm:cxn modelId="{D223135E-7D2E-4DCC-9629-3928B7035491}" type="presOf" srcId="{237C20E4-4701-42A5-B44A-9704A87B76C7}" destId="{ABA27806-CD51-456A-B822-6C6D2A8AC94A}" srcOrd="0" destOrd="0" presId="urn:microsoft.com/office/officeart/2005/8/layout/vList2"/>
    <dgm:cxn modelId="{53598642-F90A-458C-AF6E-7AC15E04D6F6}" type="presOf" srcId="{D1B0DA4E-B377-4BAA-8142-05FC35B38CA0}" destId="{28818E10-8AFF-40EC-9794-94E961C6F514}" srcOrd="0" destOrd="0" presId="urn:microsoft.com/office/officeart/2005/8/layout/vList2"/>
    <dgm:cxn modelId="{D9192A82-49FF-449A-8F51-F472955E1B79}" type="presOf" srcId="{217D599C-C758-4A21-A92A-EBCCE00165D4}" destId="{C8DF9EA5-249A-46EA-ACA7-BB216BD6A56B}" srcOrd="0" destOrd="0" presId="urn:microsoft.com/office/officeart/2005/8/layout/vList2"/>
    <dgm:cxn modelId="{1323D085-0063-4FBA-8141-AFFE1DAD749D}" srcId="{237C20E4-4701-42A5-B44A-9704A87B76C7}" destId="{8EE3121B-0E03-411F-9D74-D52DD2A80989}" srcOrd="1" destOrd="0" parTransId="{3D724EEE-35A1-43D1-AEA1-99B0134423B3}" sibTransId="{A6933E0F-4639-49FF-A950-A8FE513B0312}"/>
    <dgm:cxn modelId="{EA76D193-B710-4D62-8B6B-F67AC0427959}" srcId="{237C20E4-4701-42A5-B44A-9704A87B76C7}" destId="{D1B0DA4E-B377-4BAA-8142-05FC35B38CA0}" srcOrd="0" destOrd="0" parTransId="{90E37A83-6DCD-4075-80CF-DD583CF8B901}" sibTransId="{FFCD48B2-ACC8-4B60-B1AC-92915C3AA65B}"/>
    <dgm:cxn modelId="{5DACBEA4-6CB6-44E9-9929-8D94FA26765F}" type="presOf" srcId="{8EE3121B-0E03-411F-9D74-D52DD2A80989}" destId="{89F17E9D-7D59-4304-8B09-77B1BAA296A5}" srcOrd="0" destOrd="0" presId="urn:microsoft.com/office/officeart/2005/8/layout/vList2"/>
    <dgm:cxn modelId="{7486A7F1-4DAE-4C2C-A809-6F2AB41D31A1}" srcId="{237C20E4-4701-42A5-B44A-9704A87B76C7}" destId="{217D599C-C758-4A21-A92A-EBCCE00165D4}" srcOrd="2" destOrd="0" parTransId="{32BBB82C-8D18-4FA4-BA01-9233CBC5B62E}" sibTransId="{609790AA-5F7B-4817-BC10-9A171CBC3EFE}"/>
    <dgm:cxn modelId="{D2F9C244-5FA1-4C15-930F-F79360186C69}" type="presParOf" srcId="{ABA27806-CD51-456A-B822-6C6D2A8AC94A}" destId="{28818E10-8AFF-40EC-9794-94E961C6F514}" srcOrd="0" destOrd="0" presId="urn:microsoft.com/office/officeart/2005/8/layout/vList2"/>
    <dgm:cxn modelId="{119FEB83-A998-4F0C-903E-34EDF1BDDA03}" type="presParOf" srcId="{ABA27806-CD51-456A-B822-6C6D2A8AC94A}" destId="{6DB352AB-E9F4-4ADE-9656-D9BAEA8CF2F5}" srcOrd="1" destOrd="0" presId="urn:microsoft.com/office/officeart/2005/8/layout/vList2"/>
    <dgm:cxn modelId="{2745C131-2372-4E25-AEC8-EAD5C91F123E}" type="presParOf" srcId="{ABA27806-CD51-456A-B822-6C6D2A8AC94A}" destId="{89F17E9D-7D59-4304-8B09-77B1BAA296A5}" srcOrd="2" destOrd="0" presId="urn:microsoft.com/office/officeart/2005/8/layout/vList2"/>
    <dgm:cxn modelId="{EC0F0E38-EA22-4194-AEC2-A9DF35CD3895}" type="presParOf" srcId="{ABA27806-CD51-456A-B822-6C6D2A8AC94A}" destId="{2119C33A-ABFB-4CF0-BB7B-04DADA08E34B}" srcOrd="3" destOrd="0" presId="urn:microsoft.com/office/officeart/2005/8/layout/vList2"/>
    <dgm:cxn modelId="{3969B7D2-89EF-4773-9653-7EE2FEB68859}" type="presParOf" srcId="{ABA27806-CD51-456A-B822-6C6D2A8AC94A}" destId="{C8DF9EA5-249A-46EA-ACA7-BB216BD6A56B}"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7B0163F-3CA7-4241-9D44-D5A1DF89D34D}"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4A5D4655-A725-4E9B-AE79-7E2D38EC09B6}">
      <dgm:prSet/>
      <dgm:spPr/>
      <dgm:t>
        <a:bodyPr/>
        <a:lstStyle/>
        <a:p>
          <a:r>
            <a:rPr lang="en-US" dirty="0"/>
            <a:t>Civil fines of $500 a day for as long as the reports remain inaccurate. </a:t>
          </a:r>
        </a:p>
      </dgm:t>
    </dgm:pt>
    <dgm:pt modelId="{A4C557B6-709B-4E9D-80FD-2FF2F4990EFC}" type="parTrans" cxnId="{40B288CB-C062-45A3-B634-28B3E4B2837E}">
      <dgm:prSet/>
      <dgm:spPr/>
      <dgm:t>
        <a:bodyPr/>
        <a:lstStyle/>
        <a:p>
          <a:endParaRPr lang="en-US"/>
        </a:p>
      </dgm:t>
    </dgm:pt>
    <dgm:pt modelId="{E1358DBD-F151-493C-9521-BA5D6F75A555}" type="sibTrans" cxnId="{40B288CB-C062-45A3-B634-28B3E4B2837E}">
      <dgm:prSet/>
      <dgm:spPr/>
      <dgm:t>
        <a:bodyPr/>
        <a:lstStyle/>
        <a:p>
          <a:endParaRPr lang="en-US"/>
        </a:p>
      </dgm:t>
    </dgm:pt>
    <dgm:pt modelId="{5ECD5516-873D-40B7-864D-EC1E7A840B20}">
      <dgm:prSet/>
      <dgm:spPr/>
      <dgm:t>
        <a:bodyPr/>
        <a:lstStyle/>
        <a:p>
          <a:r>
            <a:rPr lang="en-US" dirty="0"/>
            <a:t>Failure to comply may also subject the violators to the criminal penalties of a $10,000 fine or 2 years in jail.</a:t>
          </a:r>
        </a:p>
      </dgm:t>
    </dgm:pt>
    <dgm:pt modelId="{C242612E-CB97-4D11-BA23-A000EEDB1804}" type="parTrans" cxnId="{0A1D86A0-AD4C-47AB-835A-2341C3730831}">
      <dgm:prSet/>
      <dgm:spPr/>
      <dgm:t>
        <a:bodyPr/>
        <a:lstStyle/>
        <a:p>
          <a:endParaRPr lang="en-US"/>
        </a:p>
      </dgm:t>
    </dgm:pt>
    <dgm:pt modelId="{EDAB37B7-35A4-4FCD-8964-045BC1015947}" type="sibTrans" cxnId="{0A1D86A0-AD4C-47AB-835A-2341C3730831}">
      <dgm:prSet/>
      <dgm:spPr/>
      <dgm:t>
        <a:bodyPr/>
        <a:lstStyle/>
        <a:p>
          <a:endParaRPr lang="en-US"/>
        </a:p>
      </dgm:t>
    </dgm:pt>
    <dgm:pt modelId="{8E2E9581-0D7A-4321-B0EE-1D866DE07BDF}" type="pres">
      <dgm:prSet presAssocID="{67B0163F-3CA7-4241-9D44-D5A1DF89D34D}" presName="linear" presStyleCnt="0">
        <dgm:presLayoutVars>
          <dgm:animLvl val="lvl"/>
          <dgm:resizeHandles val="exact"/>
        </dgm:presLayoutVars>
      </dgm:prSet>
      <dgm:spPr/>
    </dgm:pt>
    <dgm:pt modelId="{6D3DF22E-16FC-4A57-8A3C-117E30B2C537}" type="pres">
      <dgm:prSet presAssocID="{4A5D4655-A725-4E9B-AE79-7E2D38EC09B6}" presName="parentText" presStyleLbl="node1" presStyleIdx="0" presStyleCnt="2">
        <dgm:presLayoutVars>
          <dgm:chMax val="0"/>
          <dgm:bulletEnabled val="1"/>
        </dgm:presLayoutVars>
      </dgm:prSet>
      <dgm:spPr/>
    </dgm:pt>
    <dgm:pt modelId="{B614B7B8-8EEC-4615-A447-CF243DC2338A}" type="pres">
      <dgm:prSet presAssocID="{E1358DBD-F151-493C-9521-BA5D6F75A555}" presName="spacer" presStyleCnt="0"/>
      <dgm:spPr/>
    </dgm:pt>
    <dgm:pt modelId="{58C4F630-2AE7-4697-9F0F-48563A6069E2}" type="pres">
      <dgm:prSet presAssocID="{5ECD5516-873D-40B7-864D-EC1E7A840B20}" presName="parentText" presStyleLbl="node1" presStyleIdx="1" presStyleCnt="2">
        <dgm:presLayoutVars>
          <dgm:chMax val="0"/>
          <dgm:bulletEnabled val="1"/>
        </dgm:presLayoutVars>
      </dgm:prSet>
      <dgm:spPr/>
    </dgm:pt>
  </dgm:ptLst>
  <dgm:cxnLst>
    <dgm:cxn modelId="{0A1D86A0-AD4C-47AB-835A-2341C3730831}" srcId="{67B0163F-3CA7-4241-9D44-D5A1DF89D34D}" destId="{5ECD5516-873D-40B7-864D-EC1E7A840B20}" srcOrd="1" destOrd="0" parTransId="{C242612E-CB97-4D11-BA23-A000EEDB1804}" sibTransId="{EDAB37B7-35A4-4FCD-8964-045BC1015947}"/>
    <dgm:cxn modelId="{F28F82BB-8FB4-4A63-A22D-F289B341B6EF}" type="presOf" srcId="{5ECD5516-873D-40B7-864D-EC1E7A840B20}" destId="{58C4F630-2AE7-4697-9F0F-48563A6069E2}" srcOrd="0" destOrd="0" presId="urn:microsoft.com/office/officeart/2005/8/layout/vList2"/>
    <dgm:cxn modelId="{40B288CB-C062-45A3-B634-28B3E4B2837E}" srcId="{67B0163F-3CA7-4241-9D44-D5A1DF89D34D}" destId="{4A5D4655-A725-4E9B-AE79-7E2D38EC09B6}" srcOrd="0" destOrd="0" parTransId="{A4C557B6-709B-4E9D-80FD-2FF2F4990EFC}" sibTransId="{E1358DBD-F151-493C-9521-BA5D6F75A555}"/>
    <dgm:cxn modelId="{71137FE5-5237-49A3-9154-8F6C329F9F28}" type="presOf" srcId="{67B0163F-3CA7-4241-9D44-D5A1DF89D34D}" destId="{8E2E9581-0D7A-4321-B0EE-1D866DE07BDF}" srcOrd="0" destOrd="0" presId="urn:microsoft.com/office/officeart/2005/8/layout/vList2"/>
    <dgm:cxn modelId="{12C2D1F5-1911-4C18-A1C0-2276D80F6DD0}" type="presOf" srcId="{4A5D4655-A725-4E9B-AE79-7E2D38EC09B6}" destId="{6D3DF22E-16FC-4A57-8A3C-117E30B2C537}" srcOrd="0" destOrd="0" presId="urn:microsoft.com/office/officeart/2005/8/layout/vList2"/>
    <dgm:cxn modelId="{505DCC34-FAB9-418B-A9CD-6B6253A4BE36}" type="presParOf" srcId="{8E2E9581-0D7A-4321-B0EE-1D866DE07BDF}" destId="{6D3DF22E-16FC-4A57-8A3C-117E30B2C537}" srcOrd="0" destOrd="0" presId="urn:microsoft.com/office/officeart/2005/8/layout/vList2"/>
    <dgm:cxn modelId="{919632ED-A84E-4DB6-AA51-3EC0D01DFFE7}" type="presParOf" srcId="{8E2E9581-0D7A-4321-B0EE-1D866DE07BDF}" destId="{B614B7B8-8EEC-4615-A447-CF243DC2338A}" srcOrd="1" destOrd="0" presId="urn:microsoft.com/office/officeart/2005/8/layout/vList2"/>
    <dgm:cxn modelId="{2AD68A81-8164-4C34-959F-AE7C5BE1D5AF}" type="presParOf" srcId="{8E2E9581-0D7A-4321-B0EE-1D866DE07BDF}" destId="{58C4F630-2AE7-4697-9F0F-48563A6069E2}"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818E10-8AFF-40EC-9794-94E961C6F514}">
      <dsp:nvSpPr>
        <dsp:cNvPr id="0" name=""/>
        <dsp:cNvSpPr/>
      </dsp:nvSpPr>
      <dsp:spPr>
        <a:xfrm>
          <a:off x="0" y="178906"/>
          <a:ext cx="5194582" cy="104949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b="1" u="sng" kern="1200" dirty="0"/>
            <a:t>Before January 1, 2024 </a:t>
          </a:r>
        </a:p>
        <a:p>
          <a:pPr marL="0" lvl="0" indent="0" algn="l" defTabSz="1022350">
            <a:lnSpc>
              <a:spcPct val="90000"/>
            </a:lnSpc>
            <a:spcBef>
              <a:spcPct val="0"/>
            </a:spcBef>
            <a:spcAft>
              <a:spcPct val="35000"/>
            </a:spcAft>
            <a:buNone/>
          </a:pPr>
          <a:r>
            <a:rPr lang="en-US" sz="2300" kern="1200" dirty="0"/>
            <a:t>Due no later than January 1, 2025.</a:t>
          </a:r>
        </a:p>
      </dsp:txBody>
      <dsp:txXfrm>
        <a:off x="51232" y="230138"/>
        <a:ext cx="5092118" cy="947026"/>
      </dsp:txXfrm>
    </dsp:sp>
    <dsp:sp modelId="{89F17E9D-7D59-4304-8B09-77B1BAA296A5}">
      <dsp:nvSpPr>
        <dsp:cNvPr id="0" name=""/>
        <dsp:cNvSpPr/>
      </dsp:nvSpPr>
      <dsp:spPr>
        <a:xfrm>
          <a:off x="0" y="1294637"/>
          <a:ext cx="5194582" cy="104949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b="1" u="sng" kern="1200" dirty="0"/>
            <a:t>B/w Jan. 1, 2024 &amp; Dec. 31, 2024</a:t>
          </a:r>
        </a:p>
        <a:p>
          <a:pPr marL="0" lvl="0" indent="0" algn="l" defTabSz="1022350">
            <a:lnSpc>
              <a:spcPct val="90000"/>
            </a:lnSpc>
            <a:spcBef>
              <a:spcPct val="0"/>
            </a:spcBef>
            <a:spcAft>
              <a:spcPct val="35000"/>
            </a:spcAft>
            <a:buNone/>
          </a:pPr>
          <a:r>
            <a:rPr lang="en-US" sz="2300" kern="1200" dirty="0"/>
            <a:t>Due within 90 days from formation</a:t>
          </a:r>
        </a:p>
      </dsp:txBody>
      <dsp:txXfrm>
        <a:off x="51232" y="1345869"/>
        <a:ext cx="5092118" cy="947026"/>
      </dsp:txXfrm>
    </dsp:sp>
    <dsp:sp modelId="{C8DF9EA5-249A-46EA-ACA7-BB216BD6A56B}">
      <dsp:nvSpPr>
        <dsp:cNvPr id="0" name=""/>
        <dsp:cNvSpPr/>
      </dsp:nvSpPr>
      <dsp:spPr>
        <a:xfrm>
          <a:off x="0" y="2410367"/>
          <a:ext cx="5194582" cy="104949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b="1" u="sng" kern="1200" dirty="0"/>
            <a:t>Post Jan 1, 2025</a:t>
          </a:r>
        </a:p>
        <a:p>
          <a:pPr marL="0" lvl="0" indent="0" algn="l" defTabSz="1022350">
            <a:lnSpc>
              <a:spcPct val="90000"/>
            </a:lnSpc>
            <a:spcBef>
              <a:spcPct val="0"/>
            </a:spcBef>
            <a:spcAft>
              <a:spcPct val="35000"/>
            </a:spcAft>
            <a:buNone/>
          </a:pPr>
          <a:r>
            <a:rPr lang="en-US" sz="2300" b="0" u="none" kern="1200" dirty="0"/>
            <a:t>Within 30 days from formation</a:t>
          </a:r>
        </a:p>
      </dsp:txBody>
      <dsp:txXfrm>
        <a:off x="51232" y="2461599"/>
        <a:ext cx="5092118" cy="94702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3DF22E-16FC-4A57-8A3C-117E30B2C537}">
      <dsp:nvSpPr>
        <dsp:cNvPr id="0" name=""/>
        <dsp:cNvSpPr/>
      </dsp:nvSpPr>
      <dsp:spPr>
        <a:xfrm>
          <a:off x="0" y="19597"/>
          <a:ext cx="5762287" cy="95099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Civil fines of $500 a day for as long as the reports remain inaccurate. </a:t>
          </a:r>
        </a:p>
      </dsp:txBody>
      <dsp:txXfrm>
        <a:off x="46424" y="66021"/>
        <a:ext cx="5669439" cy="858142"/>
      </dsp:txXfrm>
    </dsp:sp>
    <dsp:sp modelId="{58C4F630-2AE7-4697-9F0F-48563A6069E2}">
      <dsp:nvSpPr>
        <dsp:cNvPr id="0" name=""/>
        <dsp:cNvSpPr/>
      </dsp:nvSpPr>
      <dsp:spPr>
        <a:xfrm>
          <a:off x="0" y="1019548"/>
          <a:ext cx="5762287" cy="95099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Failure to comply may also subject the violators to the criminal penalties of a $10,000 fine or 2 years in jail.</a:t>
          </a:r>
        </a:p>
      </dsp:txBody>
      <dsp:txXfrm>
        <a:off x="46424" y="1065972"/>
        <a:ext cx="5669439" cy="85814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EDD3B8-5E68-48E9-AAB1-5DE570C28ED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4A897E35-4312-4077-83D3-69953080BC2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E836F02-AF67-416B-AB85-08CFF698F86D}" type="datetimeFigureOut">
              <a:rPr lang="en-US" smtClean="0"/>
              <a:t>1/22/2024</a:t>
            </a:fld>
            <a:endParaRPr lang="en-US" dirty="0"/>
          </a:p>
        </p:txBody>
      </p:sp>
      <p:sp>
        <p:nvSpPr>
          <p:cNvPr id="4" name="Footer Placeholder 3">
            <a:extLst>
              <a:ext uri="{FF2B5EF4-FFF2-40B4-BE49-F238E27FC236}">
                <a16:creationId xmlns:a16="http://schemas.microsoft.com/office/drawing/2014/main" id="{75853C52-2B92-4B9E-86F4-DB78684BEC8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D20E0EA4-BAD2-4335-9446-CA4CCFEC14A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65BC62-3B36-43F8-8B69-D6E5E743DA31}" type="slidenum">
              <a:rPr lang="en-US" smtClean="0"/>
              <a:t>‹#›</a:t>
            </a:fld>
            <a:endParaRPr lang="en-US" dirty="0"/>
          </a:p>
        </p:txBody>
      </p:sp>
    </p:spTree>
    <p:extLst>
      <p:ext uri="{BB962C8B-B14F-4D97-AF65-F5344CB8AC3E}">
        <p14:creationId xmlns:p14="http://schemas.microsoft.com/office/powerpoint/2010/main" val="33165184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B7E8F0-931C-4E43-98D1-A3CD0E0034DC}" type="datetimeFigureOut">
              <a:rPr lang="en-US" smtClean="0"/>
              <a:t>1/22/2024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AEB063-7F11-4E3B-BA52-07405B1C2D95}" type="slidenum">
              <a:rPr lang="en-US" smtClean="0"/>
              <a:t>‹#›</a:t>
            </a:fld>
            <a:endParaRPr lang="en-US" dirty="0"/>
          </a:p>
        </p:txBody>
      </p:sp>
    </p:spTree>
    <p:extLst>
      <p:ext uri="{BB962C8B-B14F-4D97-AF65-F5344CB8AC3E}">
        <p14:creationId xmlns:p14="http://schemas.microsoft.com/office/powerpoint/2010/main" val="1862930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1</a:t>
            </a:fld>
            <a:endParaRPr lang="en-US" dirty="0"/>
          </a:p>
        </p:txBody>
      </p:sp>
    </p:spTree>
    <p:extLst>
      <p:ext uri="{BB962C8B-B14F-4D97-AF65-F5344CB8AC3E}">
        <p14:creationId xmlns:p14="http://schemas.microsoft.com/office/powerpoint/2010/main" val="32054555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222222"/>
                </a:solidFill>
                <a:effectLst/>
                <a:latin typeface="Metropolis"/>
              </a:rPr>
              <a:t>You’ve determined that your company is a “reporting company” or will be a “reporting company” when it is created. Now what?</a:t>
            </a:r>
          </a:p>
        </p:txBody>
      </p:sp>
      <p:sp>
        <p:nvSpPr>
          <p:cNvPr id="4" name="Slide Number Placeholder 3"/>
          <p:cNvSpPr>
            <a:spLocks noGrp="1"/>
          </p:cNvSpPr>
          <p:nvPr>
            <p:ph type="sldNum" sz="quarter" idx="10"/>
          </p:nvPr>
        </p:nvSpPr>
        <p:spPr/>
        <p:txBody>
          <a:bodyPr/>
          <a:lstStyle/>
          <a:p>
            <a:fld id="{E6AEB063-7F11-4E3B-BA52-07405B1C2D95}" type="slidenum">
              <a:rPr lang="en-US" smtClean="0"/>
              <a:t>10</a:t>
            </a:fld>
            <a:endParaRPr lang="en-US" dirty="0"/>
          </a:p>
        </p:txBody>
      </p:sp>
    </p:spTree>
    <p:extLst>
      <p:ext uri="{BB962C8B-B14F-4D97-AF65-F5344CB8AC3E}">
        <p14:creationId xmlns:p14="http://schemas.microsoft.com/office/powerpoint/2010/main" val="30194504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Stay on top of the changes.</a:t>
            </a:r>
          </a:p>
          <a:p>
            <a:endParaRPr lang="en-US" dirty="0"/>
          </a:p>
        </p:txBody>
      </p:sp>
      <p:sp>
        <p:nvSpPr>
          <p:cNvPr id="4" name="Slide Number Placeholder 3"/>
          <p:cNvSpPr>
            <a:spLocks noGrp="1"/>
          </p:cNvSpPr>
          <p:nvPr>
            <p:ph type="sldNum" sz="quarter" idx="5"/>
          </p:nvPr>
        </p:nvSpPr>
        <p:spPr/>
        <p:txBody>
          <a:bodyPr/>
          <a:lstStyle/>
          <a:p>
            <a:fld id="{E6AEB063-7F11-4E3B-BA52-07405B1C2D95}" type="slidenum">
              <a:rPr lang="en-US" smtClean="0"/>
              <a:t>11</a:t>
            </a:fld>
            <a:endParaRPr lang="en-US" dirty="0"/>
          </a:p>
        </p:txBody>
      </p:sp>
    </p:spTree>
    <p:extLst>
      <p:ext uri="{BB962C8B-B14F-4D97-AF65-F5344CB8AC3E}">
        <p14:creationId xmlns:p14="http://schemas.microsoft.com/office/powerpoint/2010/main" val="7865845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222222"/>
                </a:solidFill>
                <a:effectLst/>
                <a:latin typeface="Metropolis"/>
              </a:rPr>
              <a:t>You’ve determined that your company is a “reporting company” or will be a “reporting company” when it is created. Now what?</a:t>
            </a:r>
          </a:p>
        </p:txBody>
      </p:sp>
      <p:sp>
        <p:nvSpPr>
          <p:cNvPr id="4" name="Slide Number Placeholder 3"/>
          <p:cNvSpPr>
            <a:spLocks noGrp="1"/>
          </p:cNvSpPr>
          <p:nvPr>
            <p:ph type="sldNum" sz="quarter" idx="10"/>
          </p:nvPr>
        </p:nvSpPr>
        <p:spPr/>
        <p:txBody>
          <a:bodyPr/>
          <a:lstStyle/>
          <a:p>
            <a:fld id="{E6AEB063-7F11-4E3B-BA52-07405B1C2D95}" type="slidenum">
              <a:rPr lang="en-US" smtClean="0"/>
              <a:t>12</a:t>
            </a:fld>
            <a:endParaRPr lang="en-US" dirty="0"/>
          </a:p>
        </p:txBody>
      </p:sp>
    </p:spTree>
    <p:extLst>
      <p:ext uri="{BB962C8B-B14F-4D97-AF65-F5344CB8AC3E}">
        <p14:creationId xmlns:p14="http://schemas.microsoft.com/office/powerpoint/2010/main" val="14863807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13</a:t>
            </a:fld>
            <a:endParaRPr lang="en-US" dirty="0"/>
          </a:p>
        </p:txBody>
      </p:sp>
    </p:spTree>
    <p:extLst>
      <p:ext uri="{BB962C8B-B14F-4D97-AF65-F5344CB8AC3E}">
        <p14:creationId xmlns:p14="http://schemas.microsoft.com/office/powerpoint/2010/main" val="37305417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14</a:t>
            </a:fld>
            <a:endParaRPr lang="en-US" dirty="0"/>
          </a:p>
        </p:txBody>
      </p:sp>
    </p:spTree>
    <p:extLst>
      <p:ext uri="{BB962C8B-B14F-4D97-AF65-F5344CB8AC3E}">
        <p14:creationId xmlns:p14="http://schemas.microsoft.com/office/powerpoint/2010/main" val="23885096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15</a:t>
            </a:fld>
            <a:endParaRPr lang="en-US" dirty="0"/>
          </a:p>
        </p:txBody>
      </p:sp>
    </p:spTree>
    <p:extLst>
      <p:ext uri="{BB962C8B-B14F-4D97-AF65-F5344CB8AC3E}">
        <p14:creationId xmlns:p14="http://schemas.microsoft.com/office/powerpoint/2010/main" val="29761803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16</a:t>
            </a:fld>
            <a:endParaRPr lang="en-US" dirty="0"/>
          </a:p>
        </p:txBody>
      </p:sp>
    </p:spTree>
    <p:extLst>
      <p:ext uri="{BB962C8B-B14F-4D97-AF65-F5344CB8AC3E}">
        <p14:creationId xmlns:p14="http://schemas.microsoft.com/office/powerpoint/2010/main" val="12663708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17</a:t>
            </a:fld>
            <a:endParaRPr lang="en-US" dirty="0"/>
          </a:p>
        </p:txBody>
      </p:sp>
    </p:spTree>
    <p:extLst>
      <p:ext uri="{BB962C8B-B14F-4D97-AF65-F5344CB8AC3E}">
        <p14:creationId xmlns:p14="http://schemas.microsoft.com/office/powerpoint/2010/main" val="7994372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18</a:t>
            </a:fld>
            <a:endParaRPr lang="en-US" dirty="0"/>
          </a:p>
        </p:txBody>
      </p:sp>
    </p:spTree>
    <p:extLst>
      <p:ext uri="{BB962C8B-B14F-4D97-AF65-F5344CB8AC3E}">
        <p14:creationId xmlns:p14="http://schemas.microsoft.com/office/powerpoint/2010/main" val="22005398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Ultimately need to go up the chain to find an individual name. Cannot hide behind “entities”.</a:t>
            </a:r>
          </a:p>
        </p:txBody>
      </p:sp>
      <p:sp>
        <p:nvSpPr>
          <p:cNvPr id="4" name="Slide Number Placeholder 3"/>
          <p:cNvSpPr>
            <a:spLocks noGrp="1"/>
          </p:cNvSpPr>
          <p:nvPr>
            <p:ph type="sldNum" sz="quarter" idx="10"/>
          </p:nvPr>
        </p:nvSpPr>
        <p:spPr/>
        <p:txBody>
          <a:bodyPr/>
          <a:lstStyle/>
          <a:p>
            <a:fld id="{E6AEB063-7F11-4E3B-BA52-07405B1C2D95}" type="slidenum">
              <a:rPr lang="en-US" smtClean="0"/>
              <a:t>19</a:t>
            </a:fld>
            <a:endParaRPr lang="en-US" dirty="0"/>
          </a:p>
        </p:txBody>
      </p:sp>
    </p:spTree>
    <p:extLst>
      <p:ext uri="{BB962C8B-B14F-4D97-AF65-F5344CB8AC3E}">
        <p14:creationId xmlns:p14="http://schemas.microsoft.com/office/powerpoint/2010/main" val="4823097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777068"/>
                </a:solidFill>
                <a:effectLst/>
                <a:latin typeface="proxima nova w01"/>
              </a:rPr>
              <a:t>The Corporate Transparency Act (CTA) was enacted to prevent money laundering and promote a “know your customer” policy by imposing new disclosure requirements on “reporting companies.” It requires entities to provide company information in addition to personal identifying information about their beneficial owners (Beneficial Ownership Information or BOI). </a:t>
            </a:r>
            <a:endParaRPr lang="en-US" dirty="0"/>
          </a:p>
        </p:txBody>
      </p:sp>
      <p:sp>
        <p:nvSpPr>
          <p:cNvPr id="4" name="Slide Number Placeholder 3"/>
          <p:cNvSpPr>
            <a:spLocks noGrp="1"/>
          </p:cNvSpPr>
          <p:nvPr>
            <p:ph type="sldNum" sz="quarter" idx="5"/>
          </p:nvPr>
        </p:nvSpPr>
        <p:spPr/>
        <p:txBody>
          <a:bodyPr/>
          <a:lstStyle/>
          <a:p>
            <a:fld id="{E6AEB063-7F11-4E3B-BA52-07405B1C2D95}" type="slidenum">
              <a:rPr lang="en-US" smtClean="0"/>
              <a:t>2</a:t>
            </a:fld>
            <a:endParaRPr lang="en-US" dirty="0"/>
          </a:p>
        </p:txBody>
      </p:sp>
    </p:spTree>
    <p:extLst>
      <p:ext uri="{BB962C8B-B14F-4D97-AF65-F5344CB8AC3E}">
        <p14:creationId xmlns:p14="http://schemas.microsoft.com/office/powerpoint/2010/main" val="8438881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Noto Sans Regular"/>
              </a:rPr>
              <a:t>Although the criteria for being classified as a beneficial owner may appear to relate to individuals that are directly related to the company, individuals indirectly related to the company will also be considered beneficial owners if they satisfy any of the requirements for substantial control. Specifically, individuals may indirectly exercise substantial control over a reporting company by controlling one or more intermediary entities that in turn exercise substantial control over the reporting entity. More information regarding the precise applicability of these provisions to private equity funds and other investment vehicles will become available upon the CTA becoming effective and enforced.</a:t>
            </a:r>
            <a:endParaRPr lang="en-US" i="0" dirty="0"/>
          </a:p>
        </p:txBody>
      </p:sp>
      <p:sp>
        <p:nvSpPr>
          <p:cNvPr id="4" name="Slide Number Placeholder 3"/>
          <p:cNvSpPr>
            <a:spLocks noGrp="1"/>
          </p:cNvSpPr>
          <p:nvPr>
            <p:ph type="sldNum" sz="quarter" idx="10"/>
          </p:nvPr>
        </p:nvSpPr>
        <p:spPr/>
        <p:txBody>
          <a:bodyPr/>
          <a:lstStyle/>
          <a:p>
            <a:fld id="{E6AEB063-7F11-4E3B-BA52-07405B1C2D95}" type="slidenum">
              <a:rPr lang="en-US" smtClean="0"/>
              <a:t>20</a:t>
            </a:fld>
            <a:endParaRPr lang="en-US" dirty="0"/>
          </a:p>
        </p:txBody>
      </p:sp>
    </p:spTree>
    <p:extLst>
      <p:ext uri="{BB962C8B-B14F-4D97-AF65-F5344CB8AC3E}">
        <p14:creationId xmlns:p14="http://schemas.microsoft.com/office/powerpoint/2010/main" val="32519812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entury Gothic" panose="020B0502020202020204" pitchFamily="34" charset="0"/>
                <a:ea typeface="Tahoma" panose="020B0604030504040204" pitchFamily="34" charset="0"/>
                <a:cs typeface="Tahoma" panose="020B0604030504040204" pitchFamily="34" charset="0"/>
              </a:rPr>
              <a:t>Dedicate this entire slide to the thesis statement.  It is the reason the speech is being given.  Use this time to reveal the three main points of the speech (slides 4,5,6) as an overview for the direction of the speech:</a:t>
            </a:r>
          </a:p>
          <a:p>
            <a:r>
              <a:rPr lang="en-US" dirty="0">
                <a:latin typeface="Century Gothic" panose="020B0502020202020204" pitchFamily="34" charset="0"/>
                <a:ea typeface="Tahoma" panose="020B0604030504040204" pitchFamily="34" charset="0"/>
                <a:cs typeface="Tahoma" panose="020B0604030504040204" pitchFamily="34" charset="0"/>
              </a:rPr>
              <a:t>-[type main point #1 here]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entury Gothic" panose="020B0502020202020204" pitchFamily="34" charset="0"/>
                <a:ea typeface="Tahoma" panose="020B0604030504040204" pitchFamily="34" charset="0"/>
                <a:cs typeface="Tahoma" panose="020B0604030504040204" pitchFamily="34" charset="0"/>
              </a:rPr>
              <a:t>-[type main point #2 here]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entury Gothic" panose="020B0502020202020204" pitchFamily="34" charset="0"/>
                <a:ea typeface="Tahoma" panose="020B0604030504040204" pitchFamily="34" charset="0"/>
                <a:cs typeface="Tahoma" panose="020B0604030504040204" pitchFamily="34" charset="0"/>
              </a:rPr>
              <a:t>-[type main point #3 here]</a:t>
            </a:r>
          </a:p>
          <a:p>
            <a:r>
              <a:rPr lang="en-US" dirty="0">
                <a:latin typeface="Century Gothic" panose="020B0502020202020204" pitchFamily="34" charset="0"/>
                <a:ea typeface="Tahoma" panose="020B0604030504040204" pitchFamily="34" charset="0"/>
                <a:cs typeface="Tahoma" panose="020B0604030504040204" pitchFamily="34" charset="0"/>
              </a:rPr>
              <a:t>Be sure to transition to the first main point and the next slide.</a:t>
            </a:r>
          </a:p>
          <a:p>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21</a:t>
            </a:fld>
            <a:endParaRPr lang="en-US" dirty="0"/>
          </a:p>
        </p:txBody>
      </p:sp>
    </p:spTree>
    <p:extLst>
      <p:ext uri="{BB962C8B-B14F-4D97-AF65-F5344CB8AC3E}">
        <p14:creationId xmlns:p14="http://schemas.microsoft.com/office/powerpoint/2010/main" val="31484322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Challenging because you have to really dig and go up the chain to find all the relevant people. You have to “move up the chain”. Private equity and hedge fund investors. This is going to become an issue.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 Says 25% of the total ownership. Does not say 25% of a “class” of ownership.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p:txBody>
      </p:sp>
      <p:sp>
        <p:nvSpPr>
          <p:cNvPr id="4" name="Slide Number Placeholder 3"/>
          <p:cNvSpPr>
            <a:spLocks noGrp="1"/>
          </p:cNvSpPr>
          <p:nvPr>
            <p:ph type="sldNum" sz="quarter" idx="10"/>
          </p:nvPr>
        </p:nvSpPr>
        <p:spPr/>
        <p:txBody>
          <a:bodyPr/>
          <a:lstStyle/>
          <a:p>
            <a:fld id="{E6AEB063-7F11-4E3B-BA52-07405B1C2D95}" type="slidenum">
              <a:rPr lang="en-US" smtClean="0"/>
              <a:t>22</a:t>
            </a:fld>
            <a:endParaRPr lang="en-US" dirty="0"/>
          </a:p>
        </p:txBody>
      </p:sp>
    </p:spTree>
    <p:extLst>
      <p:ext uri="{BB962C8B-B14F-4D97-AF65-F5344CB8AC3E}">
        <p14:creationId xmlns:p14="http://schemas.microsoft.com/office/powerpoint/2010/main" val="9474092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p:txBody>
      </p:sp>
      <p:sp>
        <p:nvSpPr>
          <p:cNvPr id="4" name="Slide Number Placeholder 3"/>
          <p:cNvSpPr>
            <a:spLocks noGrp="1"/>
          </p:cNvSpPr>
          <p:nvPr>
            <p:ph type="sldNum" sz="quarter" idx="10"/>
          </p:nvPr>
        </p:nvSpPr>
        <p:spPr/>
        <p:txBody>
          <a:bodyPr/>
          <a:lstStyle/>
          <a:p>
            <a:fld id="{E6AEB063-7F11-4E3B-BA52-07405B1C2D95}" type="slidenum">
              <a:rPr lang="en-US" smtClean="0"/>
              <a:t>23</a:t>
            </a:fld>
            <a:endParaRPr lang="en-US" dirty="0"/>
          </a:p>
        </p:txBody>
      </p:sp>
    </p:spTree>
    <p:extLst>
      <p:ext uri="{BB962C8B-B14F-4D97-AF65-F5344CB8AC3E}">
        <p14:creationId xmlns:p14="http://schemas.microsoft.com/office/powerpoint/2010/main" val="15615619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Voting power vs. value of stock. </a:t>
            </a:r>
          </a:p>
        </p:txBody>
      </p:sp>
      <p:sp>
        <p:nvSpPr>
          <p:cNvPr id="4" name="Slide Number Placeholder 3"/>
          <p:cNvSpPr>
            <a:spLocks noGrp="1"/>
          </p:cNvSpPr>
          <p:nvPr>
            <p:ph type="sldNum" sz="quarter" idx="10"/>
          </p:nvPr>
        </p:nvSpPr>
        <p:spPr/>
        <p:txBody>
          <a:bodyPr/>
          <a:lstStyle/>
          <a:p>
            <a:fld id="{E6AEB063-7F11-4E3B-BA52-07405B1C2D95}" type="slidenum">
              <a:rPr lang="en-US" smtClean="0"/>
              <a:t>24</a:t>
            </a:fld>
            <a:endParaRPr lang="en-US" dirty="0"/>
          </a:p>
        </p:txBody>
      </p:sp>
    </p:spTree>
    <p:extLst>
      <p:ext uri="{BB962C8B-B14F-4D97-AF65-F5344CB8AC3E}">
        <p14:creationId xmlns:p14="http://schemas.microsoft.com/office/powerpoint/2010/main" val="307384857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entury Gothic" panose="020B0502020202020204" pitchFamily="34" charset="0"/>
                <a:ea typeface="Tahoma" panose="020B0604030504040204" pitchFamily="34" charset="0"/>
                <a:cs typeface="Tahoma" panose="020B0604030504040204" pitchFamily="34" charset="0"/>
              </a:rPr>
              <a:t>Dedicate this entire slide to the thesis statement.  It is the reason the speech is being given.  Use this time to reveal the three main points of the speech (slides 4,5,6) as an overview for the direction of the speech:</a:t>
            </a:r>
          </a:p>
          <a:p>
            <a:r>
              <a:rPr lang="en-US" dirty="0">
                <a:latin typeface="Century Gothic" panose="020B0502020202020204" pitchFamily="34" charset="0"/>
                <a:ea typeface="Tahoma" panose="020B0604030504040204" pitchFamily="34" charset="0"/>
                <a:cs typeface="Tahoma" panose="020B0604030504040204" pitchFamily="34" charset="0"/>
              </a:rPr>
              <a:t>-[type main point #1 here]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entury Gothic" panose="020B0502020202020204" pitchFamily="34" charset="0"/>
                <a:ea typeface="Tahoma" panose="020B0604030504040204" pitchFamily="34" charset="0"/>
                <a:cs typeface="Tahoma" panose="020B0604030504040204" pitchFamily="34" charset="0"/>
              </a:rPr>
              <a:t>-[type main point #2 here]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entury Gothic" panose="020B0502020202020204" pitchFamily="34" charset="0"/>
                <a:ea typeface="Tahoma" panose="020B0604030504040204" pitchFamily="34" charset="0"/>
                <a:cs typeface="Tahoma" panose="020B0604030504040204" pitchFamily="34" charset="0"/>
              </a:rPr>
              <a:t>-[type main point #3 here]</a:t>
            </a:r>
          </a:p>
          <a:p>
            <a:r>
              <a:rPr lang="en-US" dirty="0">
                <a:latin typeface="Century Gothic" panose="020B0502020202020204" pitchFamily="34" charset="0"/>
                <a:ea typeface="Tahoma" panose="020B0604030504040204" pitchFamily="34" charset="0"/>
                <a:cs typeface="Tahoma" panose="020B0604030504040204" pitchFamily="34" charset="0"/>
              </a:rPr>
              <a:t>Be sure to transition to the first main point and the next slide.</a:t>
            </a:r>
          </a:p>
          <a:p>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25</a:t>
            </a:fld>
            <a:endParaRPr lang="en-US" dirty="0"/>
          </a:p>
        </p:txBody>
      </p:sp>
    </p:spTree>
    <p:extLst>
      <p:ext uri="{BB962C8B-B14F-4D97-AF65-F5344CB8AC3E}">
        <p14:creationId xmlns:p14="http://schemas.microsoft.com/office/powerpoint/2010/main" val="22361529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ahoma" panose="020B0604030504040204" pitchFamily="34" charset="0"/>
                <a:ea typeface="Tahoma" panose="020B0604030504040204" pitchFamily="34" charset="0"/>
                <a:cs typeface="Tahoma" panose="020B0604030504040204" pitchFamily="34" charset="0"/>
              </a:rPr>
              <a:t>Use the background points to post details that are not common knowledge, or that the audience will need to understand the context of the speech.</a:t>
            </a:r>
          </a:p>
          <a:p>
            <a:r>
              <a:rPr lang="en-US" dirty="0"/>
              <a:t>-Do not read these main points from the PowerPoint, instead elaborate on these points during the speech.</a:t>
            </a:r>
          </a:p>
        </p:txBody>
      </p:sp>
      <p:sp>
        <p:nvSpPr>
          <p:cNvPr id="4" name="Slide Number Placeholder 3"/>
          <p:cNvSpPr>
            <a:spLocks noGrp="1"/>
          </p:cNvSpPr>
          <p:nvPr>
            <p:ph type="sldNum" sz="quarter" idx="10"/>
          </p:nvPr>
        </p:nvSpPr>
        <p:spPr/>
        <p:txBody>
          <a:bodyPr/>
          <a:lstStyle/>
          <a:p>
            <a:fld id="{E6AEB063-7F11-4E3B-BA52-07405B1C2D95}" type="slidenum">
              <a:rPr lang="en-US" smtClean="0"/>
              <a:t>26</a:t>
            </a:fld>
            <a:endParaRPr lang="en-US" dirty="0"/>
          </a:p>
        </p:txBody>
      </p:sp>
    </p:spTree>
    <p:extLst>
      <p:ext uri="{BB962C8B-B14F-4D97-AF65-F5344CB8AC3E}">
        <p14:creationId xmlns:p14="http://schemas.microsoft.com/office/powerpoint/2010/main" val="144784267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entury Gothic" panose="020B0502020202020204" pitchFamily="34" charset="0"/>
                <a:ea typeface="Tahoma" panose="020B0604030504040204" pitchFamily="34" charset="0"/>
                <a:cs typeface="Tahoma" panose="020B0604030504040204" pitchFamily="34" charset="0"/>
              </a:rPr>
              <a:t>Dedicate this entire slide to the thesis statement.  It is the reason the speech is being given.  Use this time to reveal the three main points of the speech (slides 4,5,6) as an overview for the direction of the speech:</a:t>
            </a:r>
          </a:p>
          <a:p>
            <a:r>
              <a:rPr lang="en-US" dirty="0">
                <a:latin typeface="Century Gothic" panose="020B0502020202020204" pitchFamily="34" charset="0"/>
                <a:ea typeface="Tahoma" panose="020B0604030504040204" pitchFamily="34" charset="0"/>
                <a:cs typeface="Tahoma" panose="020B0604030504040204" pitchFamily="34" charset="0"/>
              </a:rPr>
              <a:t>-[type main point #1 here]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entury Gothic" panose="020B0502020202020204" pitchFamily="34" charset="0"/>
                <a:ea typeface="Tahoma" panose="020B0604030504040204" pitchFamily="34" charset="0"/>
                <a:cs typeface="Tahoma" panose="020B0604030504040204" pitchFamily="34" charset="0"/>
              </a:rPr>
              <a:t>-[type main point #2 here]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entury Gothic" panose="020B0502020202020204" pitchFamily="34" charset="0"/>
                <a:ea typeface="Tahoma" panose="020B0604030504040204" pitchFamily="34" charset="0"/>
                <a:cs typeface="Tahoma" panose="020B0604030504040204" pitchFamily="34" charset="0"/>
              </a:rPr>
              <a:t>-[type main point #3 here]</a:t>
            </a:r>
          </a:p>
          <a:p>
            <a:r>
              <a:rPr lang="en-US" dirty="0">
                <a:latin typeface="Century Gothic" panose="020B0502020202020204" pitchFamily="34" charset="0"/>
                <a:ea typeface="Tahoma" panose="020B0604030504040204" pitchFamily="34" charset="0"/>
                <a:cs typeface="Tahoma" panose="020B0604030504040204" pitchFamily="34" charset="0"/>
              </a:rPr>
              <a:t>Be sure to transition to the first main point and the next slide.</a:t>
            </a:r>
          </a:p>
          <a:p>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27</a:t>
            </a:fld>
            <a:endParaRPr lang="en-US" dirty="0"/>
          </a:p>
        </p:txBody>
      </p:sp>
    </p:spTree>
    <p:extLst>
      <p:ext uri="{BB962C8B-B14F-4D97-AF65-F5344CB8AC3E}">
        <p14:creationId xmlns:p14="http://schemas.microsoft.com/office/powerpoint/2010/main" val="64865730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ahoma" panose="020B0604030504040204" pitchFamily="34" charset="0"/>
                <a:ea typeface="Tahoma" panose="020B0604030504040204" pitchFamily="34" charset="0"/>
                <a:cs typeface="Tahoma" panose="020B0604030504040204" pitchFamily="34" charset="0"/>
              </a:rPr>
              <a:t>Use the background points to post details that are not common knowledge, or that the audience will need to understand the context of the speech.</a:t>
            </a:r>
          </a:p>
          <a:p>
            <a:r>
              <a:rPr lang="en-US" dirty="0"/>
              <a:t>-Do not read these main points from the PowerPoint, instead elaborate on these points during the speech.</a:t>
            </a:r>
          </a:p>
        </p:txBody>
      </p:sp>
      <p:sp>
        <p:nvSpPr>
          <p:cNvPr id="4" name="Slide Number Placeholder 3"/>
          <p:cNvSpPr>
            <a:spLocks noGrp="1"/>
          </p:cNvSpPr>
          <p:nvPr>
            <p:ph type="sldNum" sz="quarter" idx="10"/>
          </p:nvPr>
        </p:nvSpPr>
        <p:spPr/>
        <p:txBody>
          <a:bodyPr/>
          <a:lstStyle/>
          <a:p>
            <a:fld id="{E6AEB063-7F11-4E3B-BA52-07405B1C2D95}" type="slidenum">
              <a:rPr lang="en-US" smtClean="0"/>
              <a:t>28</a:t>
            </a:fld>
            <a:endParaRPr lang="en-US" dirty="0"/>
          </a:p>
        </p:txBody>
      </p:sp>
    </p:spTree>
    <p:extLst>
      <p:ext uri="{BB962C8B-B14F-4D97-AF65-F5344CB8AC3E}">
        <p14:creationId xmlns:p14="http://schemas.microsoft.com/office/powerpoint/2010/main" val="144870983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entury Gothic" panose="020B0502020202020204" pitchFamily="34" charset="0"/>
                <a:ea typeface="Tahoma" panose="020B0604030504040204" pitchFamily="34" charset="0"/>
                <a:cs typeface="Tahoma" panose="020B0604030504040204" pitchFamily="34" charset="0"/>
              </a:rPr>
              <a:t>Dedicate this entire slide to the thesis statement.  It is the reason the speech is being given.  Use this time to reveal the three main points of the speech (slides 4,5,6) as an overview for the direction of the speech:</a:t>
            </a:r>
          </a:p>
          <a:p>
            <a:r>
              <a:rPr lang="en-US" dirty="0">
                <a:latin typeface="Century Gothic" panose="020B0502020202020204" pitchFamily="34" charset="0"/>
                <a:ea typeface="Tahoma" panose="020B0604030504040204" pitchFamily="34" charset="0"/>
                <a:cs typeface="Tahoma" panose="020B0604030504040204" pitchFamily="34" charset="0"/>
              </a:rPr>
              <a:t>-[type main point #1 here]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entury Gothic" panose="020B0502020202020204" pitchFamily="34" charset="0"/>
                <a:ea typeface="Tahoma" panose="020B0604030504040204" pitchFamily="34" charset="0"/>
                <a:cs typeface="Tahoma" panose="020B0604030504040204" pitchFamily="34" charset="0"/>
              </a:rPr>
              <a:t>-[type main point #2 here]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entury Gothic" panose="020B0502020202020204" pitchFamily="34" charset="0"/>
                <a:ea typeface="Tahoma" panose="020B0604030504040204" pitchFamily="34" charset="0"/>
                <a:cs typeface="Tahoma" panose="020B0604030504040204" pitchFamily="34" charset="0"/>
              </a:rPr>
              <a:t>-[type main point #3 here]</a:t>
            </a:r>
          </a:p>
          <a:p>
            <a:r>
              <a:rPr lang="en-US" dirty="0">
                <a:latin typeface="Century Gothic" panose="020B0502020202020204" pitchFamily="34" charset="0"/>
                <a:ea typeface="Tahoma" panose="020B0604030504040204" pitchFamily="34" charset="0"/>
                <a:cs typeface="Tahoma" panose="020B0604030504040204" pitchFamily="34" charset="0"/>
              </a:rPr>
              <a:t>Be sure to transition to the first main point and the next slide.</a:t>
            </a:r>
          </a:p>
          <a:p>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29</a:t>
            </a:fld>
            <a:endParaRPr lang="en-US" dirty="0"/>
          </a:p>
        </p:txBody>
      </p:sp>
    </p:spTree>
    <p:extLst>
      <p:ext uri="{BB962C8B-B14F-4D97-AF65-F5344CB8AC3E}">
        <p14:creationId xmlns:p14="http://schemas.microsoft.com/office/powerpoint/2010/main" val="18435669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ahoma" panose="020B0604030504040204" pitchFamily="34" charset="0"/>
                <a:ea typeface="Tahoma" panose="020B0604030504040204" pitchFamily="34" charset="0"/>
                <a:cs typeface="Tahoma" panose="020B0604030504040204" pitchFamily="34" charset="0"/>
              </a:rPr>
              <a:t>Use the background points to post details that are not common knowledge, or that the audience will need to understand the context of the speech.</a:t>
            </a:r>
          </a:p>
          <a:p>
            <a:r>
              <a:rPr lang="en-US" dirty="0"/>
              <a:t>-Do not read these main points from the PowerPoint, instead elaborate on these points during the speech.</a:t>
            </a:r>
          </a:p>
        </p:txBody>
      </p:sp>
      <p:sp>
        <p:nvSpPr>
          <p:cNvPr id="4" name="Slide Number Placeholder 3"/>
          <p:cNvSpPr>
            <a:spLocks noGrp="1"/>
          </p:cNvSpPr>
          <p:nvPr>
            <p:ph type="sldNum" sz="quarter" idx="10"/>
          </p:nvPr>
        </p:nvSpPr>
        <p:spPr/>
        <p:txBody>
          <a:bodyPr/>
          <a:lstStyle/>
          <a:p>
            <a:fld id="{E6AEB063-7F11-4E3B-BA52-07405B1C2D95}" type="slidenum">
              <a:rPr lang="en-US" smtClean="0"/>
              <a:t>3</a:t>
            </a:fld>
            <a:endParaRPr lang="en-US" dirty="0"/>
          </a:p>
        </p:txBody>
      </p:sp>
    </p:spTree>
    <p:extLst>
      <p:ext uri="{BB962C8B-B14F-4D97-AF65-F5344CB8AC3E}">
        <p14:creationId xmlns:p14="http://schemas.microsoft.com/office/powerpoint/2010/main" val="27524013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ahoma" panose="020B0604030504040204" pitchFamily="34" charset="0"/>
                <a:ea typeface="Tahoma" panose="020B0604030504040204" pitchFamily="34" charset="0"/>
                <a:cs typeface="Tahoma" panose="020B0604030504040204" pitchFamily="34" charset="0"/>
              </a:rPr>
              <a:t>Use the background points to post details that are not common knowledge, or that the audience will need to understand the context of the speech.</a:t>
            </a:r>
          </a:p>
          <a:p>
            <a:r>
              <a:rPr lang="en-US" dirty="0"/>
              <a:t>-Do not read these main points from the PowerPoint, instead elaborate on these points during the speech.</a:t>
            </a:r>
          </a:p>
        </p:txBody>
      </p:sp>
      <p:sp>
        <p:nvSpPr>
          <p:cNvPr id="4" name="Slide Number Placeholder 3"/>
          <p:cNvSpPr>
            <a:spLocks noGrp="1"/>
          </p:cNvSpPr>
          <p:nvPr>
            <p:ph type="sldNum" sz="quarter" idx="10"/>
          </p:nvPr>
        </p:nvSpPr>
        <p:spPr/>
        <p:txBody>
          <a:bodyPr/>
          <a:lstStyle/>
          <a:p>
            <a:fld id="{E6AEB063-7F11-4E3B-BA52-07405B1C2D95}" type="slidenum">
              <a:rPr lang="en-US" smtClean="0"/>
              <a:t>30</a:t>
            </a:fld>
            <a:endParaRPr lang="en-US" dirty="0"/>
          </a:p>
        </p:txBody>
      </p:sp>
    </p:spTree>
    <p:extLst>
      <p:ext uri="{BB962C8B-B14F-4D97-AF65-F5344CB8AC3E}">
        <p14:creationId xmlns:p14="http://schemas.microsoft.com/office/powerpoint/2010/main" val="253691674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entury Gothic" panose="020B0502020202020204" pitchFamily="34" charset="0"/>
                <a:ea typeface="Tahoma" panose="020B0604030504040204" pitchFamily="34" charset="0"/>
                <a:cs typeface="Tahoma" panose="020B0604030504040204" pitchFamily="34" charset="0"/>
              </a:rPr>
              <a:t>Dedicate this entire slide to the thesis statement.  It is the reason the speech is being given.  Use this time to reveal the three main points of the speech (slides 4,5,6) as an overview for the direction of the speech:</a:t>
            </a:r>
          </a:p>
          <a:p>
            <a:r>
              <a:rPr lang="en-US" dirty="0">
                <a:latin typeface="Century Gothic" panose="020B0502020202020204" pitchFamily="34" charset="0"/>
                <a:ea typeface="Tahoma" panose="020B0604030504040204" pitchFamily="34" charset="0"/>
                <a:cs typeface="Tahoma" panose="020B0604030504040204" pitchFamily="34" charset="0"/>
              </a:rPr>
              <a:t>-[type main point #1 here]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entury Gothic" panose="020B0502020202020204" pitchFamily="34" charset="0"/>
                <a:ea typeface="Tahoma" panose="020B0604030504040204" pitchFamily="34" charset="0"/>
                <a:cs typeface="Tahoma" panose="020B0604030504040204" pitchFamily="34" charset="0"/>
              </a:rPr>
              <a:t>-[type main point #2 here]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entury Gothic" panose="020B0502020202020204" pitchFamily="34" charset="0"/>
                <a:ea typeface="Tahoma" panose="020B0604030504040204" pitchFamily="34" charset="0"/>
                <a:cs typeface="Tahoma" panose="020B0604030504040204" pitchFamily="34" charset="0"/>
              </a:rPr>
              <a:t>-[type main point #3 here]</a:t>
            </a:r>
          </a:p>
          <a:p>
            <a:r>
              <a:rPr lang="en-US" dirty="0">
                <a:latin typeface="Century Gothic" panose="020B0502020202020204" pitchFamily="34" charset="0"/>
                <a:ea typeface="Tahoma" panose="020B0604030504040204" pitchFamily="34" charset="0"/>
                <a:cs typeface="Tahoma" panose="020B0604030504040204" pitchFamily="34" charset="0"/>
              </a:rPr>
              <a:t>Be sure to transition to the first main point and the next slide.</a:t>
            </a:r>
          </a:p>
          <a:p>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31</a:t>
            </a:fld>
            <a:endParaRPr lang="en-US" dirty="0"/>
          </a:p>
        </p:txBody>
      </p:sp>
    </p:spTree>
    <p:extLst>
      <p:ext uri="{BB962C8B-B14F-4D97-AF65-F5344CB8AC3E}">
        <p14:creationId xmlns:p14="http://schemas.microsoft.com/office/powerpoint/2010/main" val="422216445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ahoma" panose="020B0604030504040204" pitchFamily="34" charset="0"/>
                <a:ea typeface="Tahoma" panose="020B0604030504040204" pitchFamily="34" charset="0"/>
                <a:cs typeface="Tahoma" panose="020B0604030504040204" pitchFamily="34" charset="0"/>
              </a:rPr>
              <a:t>Use the background points to post details that are not common knowledge, or that the audience will need to understand the context of the speech.</a:t>
            </a:r>
          </a:p>
          <a:p>
            <a:r>
              <a:rPr lang="en-US" dirty="0"/>
              <a:t>-Do not read these main points from the PowerPoint, instead elaborate on these points during the speech.</a:t>
            </a:r>
          </a:p>
        </p:txBody>
      </p:sp>
      <p:sp>
        <p:nvSpPr>
          <p:cNvPr id="4" name="Slide Number Placeholder 3"/>
          <p:cNvSpPr>
            <a:spLocks noGrp="1"/>
          </p:cNvSpPr>
          <p:nvPr>
            <p:ph type="sldNum" sz="quarter" idx="10"/>
          </p:nvPr>
        </p:nvSpPr>
        <p:spPr/>
        <p:txBody>
          <a:bodyPr/>
          <a:lstStyle/>
          <a:p>
            <a:fld id="{E6AEB063-7F11-4E3B-BA52-07405B1C2D95}" type="slidenum">
              <a:rPr lang="en-US" smtClean="0"/>
              <a:t>32</a:t>
            </a:fld>
            <a:endParaRPr lang="en-US" dirty="0"/>
          </a:p>
        </p:txBody>
      </p:sp>
    </p:spTree>
    <p:extLst>
      <p:ext uri="{BB962C8B-B14F-4D97-AF65-F5344CB8AC3E}">
        <p14:creationId xmlns:p14="http://schemas.microsoft.com/office/powerpoint/2010/main" val="310976130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entury Gothic" panose="020B0502020202020204" pitchFamily="34" charset="0"/>
                <a:ea typeface="Tahoma" panose="020B0604030504040204" pitchFamily="34" charset="0"/>
                <a:cs typeface="Tahoma" panose="020B0604030504040204" pitchFamily="34" charset="0"/>
              </a:rPr>
              <a:t>Dedicate this entire slide to the thesis statement.  It is the reason the speech is being given.  Use this time to reveal the three main points of the speech (slides 4,5,6) as an overview for the direction of the speech:</a:t>
            </a:r>
          </a:p>
          <a:p>
            <a:r>
              <a:rPr lang="en-US" dirty="0">
                <a:latin typeface="Century Gothic" panose="020B0502020202020204" pitchFamily="34" charset="0"/>
                <a:ea typeface="Tahoma" panose="020B0604030504040204" pitchFamily="34" charset="0"/>
                <a:cs typeface="Tahoma" panose="020B0604030504040204" pitchFamily="34" charset="0"/>
              </a:rPr>
              <a:t>-[type main point #1 here]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entury Gothic" panose="020B0502020202020204" pitchFamily="34" charset="0"/>
                <a:ea typeface="Tahoma" panose="020B0604030504040204" pitchFamily="34" charset="0"/>
                <a:cs typeface="Tahoma" panose="020B0604030504040204" pitchFamily="34" charset="0"/>
              </a:rPr>
              <a:t>-[type main point #2 here]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entury Gothic" panose="020B0502020202020204" pitchFamily="34" charset="0"/>
                <a:ea typeface="Tahoma" panose="020B0604030504040204" pitchFamily="34" charset="0"/>
                <a:cs typeface="Tahoma" panose="020B0604030504040204" pitchFamily="34" charset="0"/>
              </a:rPr>
              <a:t>-[type main point #3 here]</a:t>
            </a:r>
          </a:p>
          <a:p>
            <a:r>
              <a:rPr lang="en-US" dirty="0">
                <a:latin typeface="Century Gothic" panose="020B0502020202020204" pitchFamily="34" charset="0"/>
                <a:ea typeface="Tahoma" panose="020B0604030504040204" pitchFamily="34" charset="0"/>
                <a:cs typeface="Tahoma" panose="020B0604030504040204" pitchFamily="34" charset="0"/>
              </a:rPr>
              <a:t>Be sure to transition to the first main point and the next slide.</a:t>
            </a:r>
          </a:p>
          <a:p>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33</a:t>
            </a:fld>
            <a:endParaRPr lang="en-US" dirty="0"/>
          </a:p>
        </p:txBody>
      </p:sp>
    </p:spTree>
    <p:extLst>
      <p:ext uri="{BB962C8B-B14F-4D97-AF65-F5344CB8AC3E}">
        <p14:creationId xmlns:p14="http://schemas.microsoft.com/office/powerpoint/2010/main" val="97247823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Stored in government secured database. </a:t>
            </a:r>
          </a:p>
        </p:txBody>
      </p:sp>
      <p:sp>
        <p:nvSpPr>
          <p:cNvPr id="4" name="Slide Number Placeholder 3"/>
          <p:cNvSpPr>
            <a:spLocks noGrp="1"/>
          </p:cNvSpPr>
          <p:nvPr>
            <p:ph type="sldNum" sz="quarter" idx="10"/>
          </p:nvPr>
        </p:nvSpPr>
        <p:spPr/>
        <p:txBody>
          <a:bodyPr/>
          <a:lstStyle/>
          <a:p>
            <a:fld id="{E6AEB063-7F11-4E3B-BA52-07405B1C2D95}" type="slidenum">
              <a:rPr lang="en-US" smtClean="0"/>
              <a:t>34</a:t>
            </a:fld>
            <a:endParaRPr lang="en-US" dirty="0"/>
          </a:p>
        </p:txBody>
      </p:sp>
    </p:spTree>
    <p:extLst>
      <p:ext uri="{BB962C8B-B14F-4D97-AF65-F5344CB8AC3E}">
        <p14:creationId xmlns:p14="http://schemas.microsoft.com/office/powerpoint/2010/main" val="310575596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entury Gothic" panose="020B0502020202020204" pitchFamily="34" charset="0"/>
                <a:ea typeface="Tahoma" panose="020B0604030504040204" pitchFamily="34" charset="0"/>
                <a:cs typeface="Tahoma" panose="020B0604030504040204" pitchFamily="34" charset="0"/>
              </a:rPr>
              <a:t>Dedicate this entire slide to the thesis statement.  It is the reason the speech is being given.  Use this time to reveal the three main points of the speech (slides 4,5,6) as an overview for the direction of the speech:</a:t>
            </a:r>
          </a:p>
          <a:p>
            <a:r>
              <a:rPr lang="en-US" dirty="0">
                <a:latin typeface="Century Gothic" panose="020B0502020202020204" pitchFamily="34" charset="0"/>
                <a:ea typeface="Tahoma" panose="020B0604030504040204" pitchFamily="34" charset="0"/>
                <a:cs typeface="Tahoma" panose="020B0604030504040204" pitchFamily="34" charset="0"/>
              </a:rPr>
              <a:t>-[type main point #1 here]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entury Gothic" panose="020B0502020202020204" pitchFamily="34" charset="0"/>
                <a:ea typeface="Tahoma" panose="020B0604030504040204" pitchFamily="34" charset="0"/>
                <a:cs typeface="Tahoma" panose="020B0604030504040204" pitchFamily="34" charset="0"/>
              </a:rPr>
              <a:t>-[type main point #2 here]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entury Gothic" panose="020B0502020202020204" pitchFamily="34" charset="0"/>
                <a:ea typeface="Tahoma" panose="020B0604030504040204" pitchFamily="34" charset="0"/>
                <a:cs typeface="Tahoma" panose="020B0604030504040204" pitchFamily="34" charset="0"/>
              </a:rPr>
              <a:t>-[type main point #3 here]</a:t>
            </a:r>
          </a:p>
          <a:p>
            <a:r>
              <a:rPr lang="en-US" dirty="0">
                <a:latin typeface="Century Gothic" panose="020B0502020202020204" pitchFamily="34" charset="0"/>
                <a:ea typeface="Tahoma" panose="020B0604030504040204" pitchFamily="34" charset="0"/>
                <a:cs typeface="Tahoma" panose="020B0604030504040204" pitchFamily="34" charset="0"/>
              </a:rPr>
              <a:t>Be sure to transition to the first main point and the next slide.</a:t>
            </a:r>
          </a:p>
          <a:p>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35</a:t>
            </a:fld>
            <a:endParaRPr lang="en-US" dirty="0"/>
          </a:p>
        </p:txBody>
      </p:sp>
    </p:spTree>
    <p:extLst>
      <p:ext uri="{BB962C8B-B14F-4D97-AF65-F5344CB8AC3E}">
        <p14:creationId xmlns:p14="http://schemas.microsoft.com/office/powerpoint/2010/main" val="101973642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ahoma" panose="020B0604030504040204" pitchFamily="34" charset="0"/>
                <a:ea typeface="Tahoma" panose="020B0604030504040204" pitchFamily="34" charset="0"/>
                <a:cs typeface="Tahoma" panose="020B0604030504040204" pitchFamily="34" charset="0"/>
              </a:rPr>
              <a:t>Use the background points to post details that are not common knowledge, or that the audience will need to understand the context of the speech.</a:t>
            </a:r>
          </a:p>
          <a:p>
            <a:r>
              <a:rPr lang="en-US" dirty="0"/>
              <a:t>-Do not read these main points from the PowerPoint, instead elaborate on these points during the speech.</a:t>
            </a:r>
          </a:p>
        </p:txBody>
      </p:sp>
      <p:sp>
        <p:nvSpPr>
          <p:cNvPr id="4" name="Slide Number Placeholder 3"/>
          <p:cNvSpPr>
            <a:spLocks noGrp="1"/>
          </p:cNvSpPr>
          <p:nvPr>
            <p:ph type="sldNum" sz="quarter" idx="10"/>
          </p:nvPr>
        </p:nvSpPr>
        <p:spPr/>
        <p:txBody>
          <a:bodyPr/>
          <a:lstStyle/>
          <a:p>
            <a:fld id="{E6AEB063-7F11-4E3B-BA52-07405B1C2D95}" type="slidenum">
              <a:rPr lang="en-US" smtClean="0"/>
              <a:t>36</a:t>
            </a:fld>
            <a:endParaRPr lang="en-US" dirty="0"/>
          </a:p>
        </p:txBody>
      </p:sp>
    </p:spTree>
    <p:extLst>
      <p:ext uri="{BB962C8B-B14F-4D97-AF65-F5344CB8AC3E}">
        <p14:creationId xmlns:p14="http://schemas.microsoft.com/office/powerpoint/2010/main" val="81394658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6D7986"/>
                </a:solidFill>
                <a:effectLst/>
                <a:latin typeface="Outfit"/>
              </a:rPr>
              <a:t>- While the reporting requirements are complex, our firm is happy to help clients navigate the changes and understand their responsibilities. </a:t>
            </a:r>
          </a:p>
          <a:p>
            <a:r>
              <a:rPr lang="en-US" b="0" i="0" dirty="0">
                <a:solidFill>
                  <a:srgbClr val="6D7986"/>
                </a:solidFill>
                <a:effectLst/>
                <a:latin typeface="Outfit"/>
              </a:rPr>
              <a:t>- Ultimately, business owners should expect to provide their personal information for the privilege of doing business in the U.S. </a:t>
            </a:r>
          </a:p>
        </p:txBody>
      </p:sp>
      <p:sp>
        <p:nvSpPr>
          <p:cNvPr id="4" name="Slide Number Placeholder 3"/>
          <p:cNvSpPr>
            <a:spLocks noGrp="1"/>
          </p:cNvSpPr>
          <p:nvPr>
            <p:ph type="sldNum" sz="quarter" idx="10"/>
          </p:nvPr>
        </p:nvSpPr>
        <p:spPr/>
        <p:txBody>
          <a:bodyPr/>
          <a:lstStyle/>
          <a:p>
            <a:fld id="{E6AEB063-7F11-4E3B-BA52-07405B1C2D95}" type="slidenum">
              <a:rPr lang="en-US" smtClean="0"/>
              <a:t>37</a:t>
            </a:fld>
            <a:endParaRPr lang="en-US" dirty="0"/>
          </a:p>
        </p:txBody>
      </p:sp>
    </p:spTree>
    <p:extLst>
      <p:ext uri="{BB962C8B-B14F-4D97-AF65-F5344CB8AC3E}">
        <p14:creationId xmlns:p14="http://schemas.microsoft.com/office/powerpoint/2010/main" val="29062576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entury Gothic" panose="020B0502020202020204" pitchFamily="34" charset="0"/>
                <a:ea typeface="Tahoma" panose="020B0604030504040204" pitchFamily="34" charset="0"/>
                <a:cs typeface="Tahoma" panose="020B0604030504040204" pitchFamily="34" charset="0"/>
              </a:rPr>
              <a:t>Dedicate this entire slide to the thesis statement.  It is the reason the speech is being given.  Use this time to reveal the three main points of the speech (slides 4,5,6) as an overview for the direction of the speech:</a:t>
            </a:r>
          </a:p>
          <a:p>
            <a:r>
              <a:rPr lang="en-US" dirty="0">
                <a:latin typeface="Century Gothic" panose="020B0502020202020204" pitchFamily="34" charset="0"/>
                <a:ea typeface="Tahoma" panose="020B0604030504040204" pitchFamily="34" charset="0"/>
                <a:cs typeface="Tahoma" panose="020B0604030504040204" pitchFamily="34" charset="0"/>
              </a:rPr>
              <a:t>-[type main point #1 here]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entury Gothic" panose="020B0502020202020204" pitchFamily="34" charset="0"/>
                <a:ea typeface="Tahoma" panose="020B0604030504040204" pitchFamily="34" charset="0"/>
                <a:cs typeface="Tahoma" panose="020B0604030504040204" pitchFamily="34" charset="0"/>
              </a:rPr>
              <a:t>-[type main point #2 here]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entury Gothic" panose="020B0502020202020204" pitchFamily="34" charset="0"/>
                <a:ea typeface="Tahoma" panose="020B0604030504040204" pitchFamily="34" charset="0"/>
                <a:cs typeface="Tahoma" panose="020B0604030504040204" pitchFamily="34" charset="0"/>
              </a:rPr>
              <a:t>-[type main point #3 here]</a:t>
            </a:r>
          </a:p>
          <a:p>
            <a:r>
              <a:rPr lang="en-US" dirty="0">
                <a:latin typeface="Century Gothic" panose="020B0502020202020204" pitchFamily="34" charset="0"/>
                <a:ea typeface="Tahoma" panose="020B0604030504040204" pitchFamily="34" charset="0"/>
                <a:cs typeface="Tahoma" panose="020B0604030504040204" pitchFamily="34" charset="0"/>
              </a:rPr>
              <a:t>Be sure to transition to the first main point and the next slide.</a:t>
            </a:r>
          </a:p>
          <a:p>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4</a:t>
            </a:fld>
            <a:endParaRPr lang="en-US" dirty="0"/>
          </a:p>
        </p:txBody>
      </p:sp>
    </p:spTree>
    <p:extLst>
      <p:ext uri="{BB962C8B-B14F-4D97-AF65-F5344CB8AC3E}">
        <p14:creationId xmlns:p14="http://schemas.microsoft.com/office/powerpoint/2010/main" val="33380273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ahoma" panose="020B0604030504040204" pitchFamily="34" charset="0"/>
                <a:ea typeface="Tahoma" panose="020B0604030504040204" pitchFamily="34" charset="0"/>
                <a:cs typeface="Tahoma" panose="020B0604030504040204" pitchFamily="34" charset="0"/>
              </a:rPr>
              <a:t>Estate planning trusts may not be “reporting companies” because they did not need to file anything with the State to be formed. But if a Trust owns more than 25% in a “reporting company” then, those who ultimately control the Trust will be the beneficial owners to be disclosed. </a:t>
            </a:r>
            <a:r>
              <a:rPr lang="en-US" b="0" i="0" dirty="0">
                <a:solidFill>
                  <a:srgbClr val="000000"/>
                </a:solidFill>
                <a:effectLst/>
                <a:latin typeface="IBMPlexSans"/>
              </a:rPr>
              <a:t>This usually means one or more of the following individuals must be reported: (</a:t>
            </a:r>
            <a:r>
              <a:rPr lang="en-US" b="0" i="0" dirty="0" err="1">
                <a:solidFill>
                  <a:srgbClr val="000000"/>
                </a:solidFill>
                <a:effectLst/>
                <a:latin typeface="IBMPlexSans"/>
              </a:rPr>
              <a:t>i</a:t>
            </a:r>
            <a:r>
              <a:rPr lang="en-US" b="0" i="0" dirty="0">
                <a:solidFill>
                  <a:srgbClr val="000000"/>
                </a:solidFill>
                <a:effectLst/>
                <a:latin typeface="IBMPlexSans"/>
              </a:rPr>
              <a:t>) the Trustee, (ii) the beneficiary, (iii) the Settlor, and (iv) other individuals named in the trust who have certain powers. </a:t>
            </a:r>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5</a:t>
            </a:fld>
            <a:endParaRPr lang="en-US" dirty="0"/>
          </a:p>
        </p:txBody>
      </p:sp>
    </p:spTree>
    <p:extLst>
      <p:ext uri="{BB962C8B-B14F-4D97-AF65-F5344CB8AC3E}">
        <p14:creationId xmlns:p14="http://schemas.microsoft.com/office/powerpoint/2010/main" val="31722111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- 23 exempt entities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1C1C1C"/>
                </a:solidFill>
                <a:effectLst/>
                <a:latin typeface="open-sans"/>
              </a:rPr>
              <a:t>- Not including regulated industry (where existing regulatory regimens would already include beneficial ownership reporting).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solidFill>
                <a:srgbClr val="1C1C1C"/>
              </a:solidFill>
              <a:effectLst/>
              <a:latin typeface="open-san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6</a:t>
            </a:fld>
            <a:endParaRPr lang="en-US" dirty="0"/>
          </a:p>
        </p:txBody>
      </p:sp>
    </p:spTree>
    <p:extLst>
      <p:ext uri="{BB962C8B-B14F-4D97-AF65-F5344CB8AC3E}">
        <p14:creationId xmlns:p14="http://schemas.microsoft.com/office/powerpoint/2010/main" val="33345541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Not helpful for startups because they don’t have the tax return submitted.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 </a:t>
            </a:r>
            <a:r>
              <a:rPr kumimoji="0" lang="en-US" sz="1200" b="0" i="0" u="none" strike="noStrike" kern="1200" cap="none" spc="0" normalizeH="0" baseline="0" noProof="0" dirty="0">
                <a:ln>
                  <a:noFill/>
                </a:ln>
                <a:solidFill>
                  <a:srgbClr val="000000"/>
                </a:solidFill>
                <a:effectLst/>
                <a:uLnTx/>
                <a:uFillTx/>
                <a:latin typeface="Century Gothic" panose="020F0302020204030204"/>
                <a:ea typeface="+mn-ea"/>
                <a:cs typeface="+mn-cs"/>
              </a:rPr>
              <a:t> BOI Report within 30 days from date of change</a:t>
            </a:r>
            <a:endParaRPr lang="en-US" i="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7</a:t>
            </a:fld>
            <a:endParaRPr lang="en-US" dirty="0"/>
          </a:p>
        </p:txBody>
      </p:sp>
    </p:spTree>
    <p:extLst>
      <p:ext uri="{BB962C8B-B14F-4D97-AF65-F5344CB8AC3E}">
        <p14:creationId xmlns:p14="http://schemas.microsoft.com/office/powerpoint/2010/main" val="15767715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333333"/>
                </a:solidFill>
                <a:effectLst/>
                <a:latin typeface="SourceSansProRegular"/>
              </a:rPr>
              <a:t>“Foreign person” means a person who is </a:t>
            </a:r>
            <a:r>
              <a:rPr lang="en-US" b="0" i="0" u="sng" dirty="0">
                <a:solidFill>
                  <a:srgbClr val="333333"/>
                </a:solidFill>
                <a:effectLst/>
                <a:latin typeface="SourceSansProRegular"/>
              </a:rPr>
              <a:t>not</a:t>
            </a:r>
            <a:r>
              <a:rPr lang="en-US" b="0" i="0" dirty="0">
                <a:solidFill>
                  <a:srgbClr val="333333"/>
                </a:solidFill>
                <a:effectLst/>
                <a:latin typeface="SourceSansProRegular"/>
              </a:rPr>
              <a:t> a United States person. A United States person is defined as a citizen or resident of the United States, domestic partnership and corporation, and other estates and trusts.</a:t>
            </a:r>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8</a:t>
            </a:fld>
            <a:endParaRPr lang="en-US" dirty="0"/>
          </a:p>
        </p:txBody>
      </p:sp>
    </p:spTree>
    <p:extLst>
      <p:ext uri="{BB962C8B-B14F-4D97-AF65-F5344CB8AC3E}">
        <p14:creationId xmlns:p14="http://schemas.microsoft.com/office/powerpoint/2010/main" val="17926981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t>9</a:t>
            </a:fld>
            <a:endParaRPr lang="en-US" dirty="0"/>
          </a:p>
        </p:txBody>
      </p:sp>
    </p:spTree>
    <p:extLst>
      <p:ext uri="{BB962C8B-B14F-4D97-AF65-F5344CB8AC3E}">
        <p14:creationId xmlns:p14="http://schemas.microsoft.com/office/powerpoint/2010/main" val="1723522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381388F-6D01-4763-9497-2C5F78AF5477}"/>
              </a:ext>
            </a:extLst>
          </p:cNvPr>
          <p:cNvSpPr/>
          <p:nvPr userDrawn="1"/>
        </p:nvSpPr>
        <p:spPr>
          <a:xfrm>
            <a:off x="0" y="4818185"/>
            <a:ext cx="12192000" cy="20398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Freeform 6"/>
          <p:cNvSpPr/>
          <p:nvPr/>
        </p:nvSpPr>
        <p:spPr bwMode="ltGray">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innerShdw blurRad="63500" dist="50800" dir="5400000">
              <a:prstClr val="black">
                <a:alpha val="50000"/>
              </a:prstClr>
            </a:innerShdw>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lgn="ctr">
              <a:defRPr sz="5400" b="0"/>
            </a:lvl1pPr>
          </a:lstStyle>
          <a:p>
            <a:r>
              <a:rPr lang="en-US" noProof="0"/>
              <a:t>Click to edit Master title style</a:t>
            </a:r>
          </a:p>
        </p:txBody>
      </p:sp>
      <p:sp>
        <p:nvSpPr>
          <p:cNvPr id="3" name="Subtitle 2"/>
          <p:cNvSpPr>
            <a:spLocks noGrp="1"/>
          </p:cNvSpPr>
          <p:nvPr>
            <p:ph type="subTitle" idx="1"/>
          </p:nvPr>
        </p:nvSpPr>
        <p:spPr>
          <a:xfrm>
            <a:off x="810001" y="5280847"/>
            <a:ext cx="10572000" cy="434974"/>
          </a:xfrm>
        </p:spPr>
        <p:txBody>
          <a:bodyPr anchor="t">
            <a:noAutofit/>
          </a:bodyPr>
          <a:lstStyle>
            <a:lvl1pPr marL="0" indent="0" algn="ctr">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a:t>Click to edit Master subtitle style</a:t>
            </a:r>
          </a:p>
        </p:txBody>
      </p:sp>
      <p:sp>
        <p:nvSpPr>
          <p:cNvPr id="4" name="Date Placeholder 3"/>
          <p:cNvSpPr>
            <a:spLocks noGrp="1"/>
          </p:cNvSpPr>
          <p:nvPr>
            <p:ph type="dt" sz="half" idx="10"/>
          </p:nvPr>
        </p:nvSpPr>
        <p:spPr/>
        <p:txBody>
          <a:bodyPr/>
          <a:lstStyle/>
          <a:p>
            <a:fld id="{FB7F6C47-B260-4BB6-8230-7D14D5CDE026}" type="datetimeFigureOut">
              <a:rPr lang="en-US" noProof="0" smtClean="0"/>
              <a:t>1/22/2024</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2774326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ltGray">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a:effectLst>
            <a:innerShdw blurRad="63500" dist="50800" dir="5400000">
              <a:prstClr val="black">
                <a:alpha val="50000"/>
              </a:prstClr>
            </a:innerShdw>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606669"/>
            <a:ext cx="10561418" cy="3813527"/>
          </a:xfrm>
        </p:spPr>
        <p:txBody>
          <a:bodyPr anchor="ctr" anchorCtr="0"/>
          <a:lstStyle>
            <a:lvl1pPr algn="ctr">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ctr" anchorCtr="0">
            <a:noAutofit/>
          </a:bodyPr>
          <a:lstStyle>
            <a:lvl1pPr marL="0" indent="0" algn="r">
              <a:buNone/>
              <a:defRPr sz="2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D4F5D18E-4241-429D-BEDB-6A7415C52F3D}"/>
              </a:ext>
            </a:extLst>
          </p:cNvPr>
          <p:cNvSpPr>
            <a:spLocks noGrp="1"/>
          </p:cNvSpPr>
          <p:nvPr>
            <p:ph type="dt" sz="half" idx="10"/>
          </p:nvPr>
        </p:nvSpPr>
        <p:spPr/>
        <p:txBody>
          <a:bodyPr/>
          <a:lstStyle/>
          <a:p>
            <a:fld id="{FB7F6C47-B260-4BB6-8230-7D14D5CDE026}" type="datetimeFigureOut">
              <a:rPr lang="en-US" noProof="0" smtClean="0"/>
              <a:t>1/22/2024</a:t>
            </a:fld>
            <a:endParaRPr lang="en-US" noProof="0" dirty="0"/>
          </a:p>
        </p:txBody>
      </p:sp>
      <p:sp>
        <p:nvSpPr>
          <p:cNvPr id="8" name="Footer Placeholder 7">
            <a:extLst>
              <a:ext uri="{FF2B5EF4-FFF2-40B4-BE49-F238E27FC236}">
                <a16:creationId xmlns:a16="http://schemas.microsoft.com/office/drawing/2014/main" id="{7F5CFD55-6AD5-4B7E-AC33-483174EF1EBD}"/>
              </a:ext>
            </a:extLst>
          </p:cNvPr>
          <p:cNvSpPr>
            <a:spLocks noGrp="1"/>
          </p:cNvSpPr>
          <p:nvPr>
            <p:ph type="ftr" sz="quarter" idx="11"/>
          </p:nvPr>
        </p:nvSpPr>
        <p:spPr/>
        <p:txBody>
          <a:bodyPr/>
          <a:lstStyle/>
          <a:p>
            <a:r>
              <a:rPr lang="en-US" noProof="0" dirty="0"/>
              <a:t>Add a footer</a:t>
            </a:r>
          </a:p>
        </p:txBody>
      </p:sp>
      <p:sp>
        <p:nvSpPr>
          <p:cNvPr id="9" name="Slide Number Placeholder 8">
            <a:extLst>
              <a:ext uri="{FF2B5EF4-FFF2-40B4-BE49-F238E27FC236}">
                <a16:creationId xmlns:a16="http://schemas.microsoft.com/office/drawing/2014/main" id="{514D43F5-DCFF-4B29-AC19-0BF28605BA8B}"/>
              </a:ext>
            </a:extLst>
          </p:cNvPr>
          <p:cNvSpPr>
            <a:spLocks noGrp="1"/>
          </p:cNvSpPr>
          <p:nvPr>
            <p:ph type="sldNum" sz="quarter" idx="12"/>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3576405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ltGray">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ffectLst>
            <a:innerShdw blurRad="63500" dist="50800" dir="5400000">
              <a:prstClr val="black">
                <a:alpha val="50000"/>
              </a:prstClr>
            </a:innerShdw>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nchor="ctr" anchorCtr="0"/>
          <a:lstStyle>
            <a:lvl1pPr>
              <a:defRPr b="0"/>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Date Placeholder 10">
            <a:extLst>
              <a:ext uri="{FF2B5EF4-FFF2-40B4-BE49-F238E27FC236}">
                <a16:creationId xmlns:a16="http://schemas.microsoft.com/office/drawing/2014/main" id="{B3473E37-6504-470F-92FA-792C3ACA4FEC}"/>
              </a:ext>
            </a:extLst>
          </p:cNvPr>
          <p:cNvSpPr>
            <a:spLocks noGrp="1"/>
          </p:cNvSpPr>
          <p:nvPr>
            <p:ph type="dt" sz="half" idx="10"/>
          </p:nvPr>
        </p:nvSpPr>
        <p:spPr/>
        <p:txBody>
          <a:bodyPr/>
          <a:lstStyle/>
          <a:p>
            <a:fld id="{FB7F6C47-B260-4BB6-8230-7D14D5CDE026}" type="datetimeFigureOut">
              <a:rPr lang="en-US" noProof="0" smtClean="0"/>
              <a:t>1/22/2024</a:t>
            </a:fld>
            <a:endParaRPr lang="en-US" noProof="0" dirty="0"/>
          </a:p>
        </p:txBody>
      </p:sp>
      <p:sp>
        <p:nvSpPr>
          <p:cNvPr id="12" name="Footer Placeholder 11">
            <a:extLst>
              <a:ext uri="{FF2B5EF4-FFF2-40B4-BE49-F238E27FC236}">
                <a16:creationId xmlns:a16="http://schemas.microsoft.com/office/drawing/2014/main" id="{7523DE74-18E2-4EF3-A1FC-8A32CCFE2666}"/>
              </a:ext>
            </a:extLst>
          </p:cNvPr>
          <p:cNvSpPr>
            <a:spLocks noGrp="1"/>
          </p:cNvSpPr>
          <p:nvPr>
            <p:ph type="ftr" sz="quarter" idx="11"/>
          </p:nvPr>
        </p:nvSpPr>
        <p:spPr/>
        <p:txBody>
          <a:bodyPr/>
          <a:lstStyle/>
          <a:p>
            <a:r>
              <a:rPr lang="en-US" noProof="0" dirty="0"/>
              <a:t>Add a footer</a:t>
            </a:r>
          </a:p>
        </p:txBody>
      </p:sp>
      <p:sp>
        <p:nvSpPr>
          <p:cNvPr id="13" name="Slide Number Placeholder 12">
            <a:extLst>
              <a:ext uri="{FF2B5EF4-FFF2-40B4-BE49-F238E27FC236}">
                <a16:creationId xmlns:a16="http://schemas.microsoft.com/office/drawing/2014/main" id="{51B4AF82-5505-4A7E-AA81-139F21451D9A}"/>
              </a:ext>
            </a:extLst>
          </p:cNvPr>
          <p:cNvSpPr>
            <a:spLocks noGrp="1"/>
          </p:cNvSpPr>
          <p:nvPr>
            <p:ph type="sldNum" sz="quarter" idx="12"/>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335506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ltGray">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ffectLst>
            <a:innerShdw blurRad="63500" dist="50800" dir="5400000">
              <a:prstClr val="black">
                <a:alpha val="50000"/>
              </a:prstClr>
            </a:innerShdw>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nchor="ctr" anchorCtr="0"/>
          <a:lstStyle>
            <a:lvl1pPr>
              <a:defRPr b="0"/>
            </a:lvl1pPr>
          </a:lstStyle>
          <a:p>
            <a:r>
              <a:rPr lang="en-US" noProof="0"/>
              <a:t>Click to edit Master title style</a:t>
            </a:r>
          </a:p>
        </p:txBody>
      </p:sp>
      <p:sp>
        <p:nvSpPr>
          <p:cNvPr id="7" name="Date Placeholder 6">
            <a:extLst>
              <a:ext uri="{FF2B5EF4-FFF2-40B4-BE49-F238E27FC236}">
                <a16:creationId xmlns:a16="http://schemas.microsoft.com/office/drawing/2014/main" id="{93AF03C3-E3F3-4845-8D9E-9BD2A676707E}"/>
              </a:ext>
            </a:extLst>
          </p:cNvPr>
          <p:cNvSpPr>
            <a:spLocks noGrp="1"/>
          </p:cNvSpPr>
          <p:nvPr>
            <p:ph type="dt" sz="half" idx="10"/>
          </p:nvPr>
        </p:nvSpPr>
        <p:spPr/>
        <p:txBody>
          <a:bodyPr/>
          <a:lstStyle/>
          <a:p>
            <a:fld id="{FB7F6C47-B260-4BB6-8230-7D14D5CDE026}" type="datetimeFigureOut">
              <a:rPr lang="en-US" noProof="0" smtClean="0"/>
              <a:t>1/22/2024</a:t>
            </a:fld>
            <a:endParaRPr lang="en-US" noProof="0" dirty="0"/>
          </a:p>
        </p:txBody>
      </p:sp>
      <p:sp>
        <p:nvSpPr>
          <p:cNvPr id="8" name="Footer Placeholder 7">
            <a:extLst>
              <a:ext uri="{FF2B5EF4-FFF2-40B4-BE49-F238E27FC236}">
                <a16:creationId xmlns:a16="http://schemas.microsoft.com/office/drawing/2014/main" id="{DB9C7230-29FF-42F2-A662-1BC1D19C5003}"/>
              </a:ext>
            </a:extLst>
          </p:cNvPr>
          <p:cNvSpPr>
            <a:spLocks noGrp="1"/>
          </p:cNvSpPr>
          <p:nvPr>
            <p:ph type="ftr" sz="quarter" idx="11"/>
          </p:nvPr>
        </p:nvSpPr>
        <p:spPr/>
        <p:txBody>
          <a:bodyPr/>
          <a:lstStyle/>
          <a:p>
            <a:r>
              <a:rPr lang="en-US" noProof="0" dirty="0"/>
              <a:t>Add a footer</a:t>
            </a:r>
          </a:p>
        </p:txBody>
      </p:sp>
      <p:sp>
        <p:nvSpPr>
          <p:cNvPr id="9" name="Slide Number Placeholder 8">
            <a:extLst>
              <a:ext uri="{FF2B5EF4-FFF2-40B4-BE49-F238E27FC236}">
                <a16:creationId xmlns:a16="http://schemas.microsoft.com/office/drawing/2014/main" id="{99EBD02D-5A68-4A14-892F-DE4953F2E3DD}"/>
              </a:ext>
            </a:extLst>
          </p:cNvPr>
          <p:cNvSpPr>
            <a:spLocks noGrp="1"/>
          </p:cNvSpPr>
          <p:nvPr>
            <p:ph type="sldNum" sz="quarter" idx="12"/>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18981268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F76D14D8-4D13-4DFE-938B-B710F891BBA2}"/>
              </a:ext>
            </a:extLst>
          </p:cNvPr>
          <p:cNvSpPr>
            <a:spLocks noGrp="1"/>
          </p:cNvSpPr>
          <p:nvPr>
            <p:ph type="dt" sz="half" idx="10"/>
          </p:nvPr>
        </p:nvSpPr>
        <p:spPr/>
        <p:txBody>
          <a:bodyPr/>
          <a:lstStyle/>
          <a:p>
            <a:fld id="{FB7F6C47-B260-4BB6-8230-7D14D5CDE026}" type="datetimeFigureOut">
              <a:rPr lang="en-US" noProof="0" smtClean="0"/>
              <a:t>1/22/2024</a:t>
            </a:fld>
            <a:endParaRPr lang="en-US" noProof="0" dirty="0"/>
          </a:p>
        </p:txBody>
      </p:sp>
      <p:sp>
        <p:nvSpPr>
          <p:cNvPr id="6" name="Footer Placeholder 5">
            <a:extLst>
              <a:ext uri="{FF2B5EF4-FFF2-40B4-BE49-F238E27FC236}">
                <a16:creationId xmlns:a16="http://schemas.microsoft.com/office/drawing/2014/main" id="{6864B8A5-6021-4208-A587-B45576E66D48}"/>
              </a:ext>
            </a:extLst>
          </p:cNvPr>
          <p:cNvSpPr>
            <a:spLocks noGrp="1"/>
          </p:cNvSpPr>
          <p:nvPr>
            <p:ph type="ftr" sz="quarter" idx="11"/>
          </p:nvPr>
        </p:nvSpPr>
        <p:spPr/>
        <p:txBody>
          <a:bodyPr/>
          <a:lstStyle/>
          <a:p>
            <a:r>
              <a:rPr lang="en-US" noProof="0" dirty="0"/>
              <a:t>Add a footer</a:t>
            </a:r>
          </a:p>
        </p:txBody>
      </p:sp>
      <p:sp>
        <p:nvSpPr>
          <p:cNvPr id="7" name="Slide Number Placeholder 6">
            <a:extLst>
              <a:ext uri="{FF2B5EF4-FFF2-40B4-BE49-F238E27FC236}">
                <a16:creationId xmlns:a16="http://schemas.microsoft.com/office/drawing/2014/main" id="{53C96ABC-E632-4853-B7CC-A2FB4B7CF144}"/>
              </a:ext>
            </a:extLst>
          </p:cNvPr>
          <p:cNvSpPr>
            <a:spLocks noGrp="1"/>
          </p:cNvSpPr>
          <p:nvPr>
            <p:ph type="sldNum" sz="quarter" idx="12"/>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33403657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ltGray">
          <a:xfrm>
            <a:off x="1073151" y="446087"/>
            <a:ext cx="3547533" cy="2838449"/>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ffectLst>
            <a:innerShdw blurRad="114300">
              <a:prstClr val="black"/>
            </a:innerShdw>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2576512"/>
          </a:xfrm>
        </p:spPr>
        <p:txBody>
          <a:bodyPr anchor="ctr" anchorCtr="0"/>
          <a:lstStyle>
            <a:lvl1pPr algn="l">
              <a:defRPr sz="4000" b="0"/>
            </a:lvl1pPr>
          </a:lstStyle>
          <a:p>
            <a:r>
              <a:rPr lang="en-US" noProof="0"/>
              <a:t>Click to edit Master title style</a:t>
            </a:r>
          </a:p>
        </p:txBody>
      </p:sp>
      <p:sp>
        <p:nvSpPr>
          <p:cNvPr id="3" name="Content Placeholder 2"/>
          <p:cNvSpPr>
            <a:spLocks noGrp="1"/>
          </p:cNvSpPr>
          <p:nvPr>
            <p:ph idx="1" hasCustomPrompt="1"/>
          </p:nvPr>
        </p:nvSpPr>
        <p:spPr>
          <a:xfrm>
            <a:off x="4855633" y="446088"/>
            <a:ext cx="6252633" cy="5414963"/>
          </a:xfrm>
        </p:spPr>
        <p:txBody>
          <a:bodyPr>
            <a:norm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Text Placeholder 3"/>
          <p:cNvSpPr>
            <a:spLocks noGrp="1"/>
          </p:cNvSpPr>
          <p:nvPr>
            <p:ph type="body" sz="half" idx="2" hasCustomPrompt="1"/>
          </p:nvPr>
        </p:nvSpPr>
        <p:spPr>
          <a:xfrm>
            <a:off x="1073151" y="3022600"/>
            <a:ext cx="3547533" cy="2838449"/>
          </a:xfrm>
        </p:spPr>
        <p:txBody>
          <a:bodyPr>
            <a:normAutofit/>
          </a:bodyPr>
          <a:lstStyle>
            <a:lvl1pPr marL="0" indent="0">
              <a:buNone/>
              <a:defRPr sz="2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a:t>Edit Master text styles</a:t>
            </a:r>
          </a:p>
        </p:txBody>
      </p:sp>
      <p:sp>
        <p:nvSpPr>
          <p:cNvPr id="8" name="Date Placeholder 7">
            <a:extLst>
              <a:ext uri="{FF2B5EF4-FFF2-40B4-BE49-F238E27FC236}">
                <a16:creationId xmlns:a16="http://schemas.microsoft.com/office/drawing/2014/main" id="{CBF97433-9C09-4B71-A1E0-24F75011D99C}"/>
              </a:ext>
            </a:extLst>
          </p:cNvPr>
          <p:cNvSpPr>
            <a:spLocks noGrp="1"/>
          </p:cNvSpPr>
          <p:nvPr>
            <p:ph type="dt" sz="half" idx="10"/>
          </p:nvPr>
        </p:nvSpPr>
        <p:spPr/>
        <p:txBody>
          <a:bodyPr/>
          <a:lstStyle/>
          <a:p>
            <a:fld id="{FB7F6C47-B260-4BB6-8230-7D14D5CDE026}" type="datetimeFigureOut">
              <a:rPr lang="en-US" noProof="0" smtClean="0"/>
              <a:t>1/22/2024</a:t>
            </a:fld>
            <a:endParaRPr lang="en-US" noProof="0" dirty="0"/>
          </a:p>
        </p:txBody>
      </p:sp>
      <p:sp>
        <p:nvSpPr>
          <p:cNvPr id="9" name="Footer Placeholder 8">
            <a:extLst>
              <a:ext uri="{FF2B5EF4-FFF2-40B4-BE49-F238E27FC236}">
                <a16:creationId xmlns:a16="http://schemas.microsoft.com/office/drawing/2014/main" id="{46EDA271-FE91-46E6-ABB5-0A3AD2448B21}"/>
              </a:ext>
            </a:extLst>
          </p:cNvPr>
          <p:cNvSpPr>
            <a:spLocks noGrp="1"/>
          </p:cNvSpPr>
          <p:nvPr>
            <p:ph type="ftr" sz="quarter" idx="11"/>
          </p:nvPr>
        </p:nvSpPr>
        <p:spPr/>
        <p:txBody>
          <a:bodyPr/>
          <a:lstStyle/>
          <a:p>
            <a:r>
              <a:rPr lang="en-US" noProof="0" dirty="0"/>
              <a:t>Add a footer</a:t>
            </a:r>
          </a:p>
        </p:txBody>
      </p:sp>
      <p:sp>
        <p:nvSpPr>
          <p:cNvPr id="10" name="Slide Number Placeholder 9">
            <a:extLst>
              <a:ext uri="{FF2B5EF4-FFF2-40B4-BE49-F238E27FC236}">
                <a16:creationId xmlns:a16="http://schemas.microsoft.com/office/drawing/2014/main" id="{C44DCFF3-B944-4C24-A12C-689D1FF794E8}"/>
              </a:ext>
            </a:extLst>
          </p:cNvPr>
          <p:cNvSpPr>
            <a:spLocks noGrp="1"/>
          </p:cNvSpPr>
          <p:nvPr>
            <p:ph type="sldNum" sz="quarter" idx="12"/>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31056117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ltGray">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a:effectLst>
            <a:innerShdw blurRad="114300">
              <a:prstClr val="black"/>
            </a:innerShdw>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ctr" anchorCtr="0"/>
          <a:lstStyle>
            <a:lvl1pPr algn="l">
              <a:defRPr sz="4000" b="0" cap="none"/>
            </a:lvl1pPr>
          </a:lstStyle>
          <a:p>
            <a:r>
              <a:rPr lang="en-US" noProof="0"/>
              <a:t>Click to edit Master title style</a:t>
            </a:r>
          </a:p>
        </p:txBody>
      </p:sp>
      <p:sp>
        <p:nvSpPr>
          <p:cNvPr id="3" name="Text Placeholder 2"/>
          <p:cNvSpPr>
            <a:spLocks noGrp="1"/>
          </p:cNvSpPr>
          <p:nvPr>
            <p:ph type="body" idx="1" hasCustomPrompt="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noProof="0"/>
              <a:t>Edit Master text styles</a:t>
            </a:r>
          </a:p>
        </p:txBody>
      </p:sp>
      <p:sp>
        <p:nvSpPr>
          <p:cNvPr id="9" name="Text Placeholder 5"/>
          <p:cNvSpPr>
            <a:spLocks noGrp="1"/>
          </p:cNvSpPr>
          <p:nvPr>
            <p:ph type="body" sz="quarter" idx="16" hasCustomPrompt="1"/>
          </p:nvPr>
        </p:nvSpPr>
        <p:spPr>
          <a:xfrm>
            <a:off x="7574642" y="1081456"/>
            <a:ext cx="3810001" cy="4075465"/>
          </a:xfrm>
        </p:spPr>
        <p:txBody>
          <a:bodyPr anchor="t" anchorCtr="0">
            <a:normAutofit/>
          </a:bodyPr>
          <a:lstStyle>
            <a:lvl1pPr marL="0" indent="0" algn="l">
              <a:buFontTx/>
              <a:buNone/>
              <a:defRPr sz="2800"/>
            </a:lvl1pPr>
          </a:lstStyle>
          <a:p>
            <a:pPr lvl="0"/>
            <a:r>
              <a:rPr lang="en-US" noProof="0"/>
              <a:t>Edit Master text styles</a:t>
            </a:r>
          </a:p>
        </p:txBody>
      </p:sp>
      <p:sp>
        <p:nvSpPr>
          <p:cNvPr id="7" name="Date Placeholder 6">
            <a:extLst>
              <a:ext uri="{FF2B5EF4-FFF2-40B4-BE49-F238E27FC236}">
                <a16:creationId xmlns:a16="http://schemas.microsoft.com/office/drawing/2014/main" id="{7964F81E-11BA-4BB3-AC2C-0A729DC676E6}"/>
              </a:ext>
            </a:extLst>
          </p:cNvPr>
          <p:cNvSpPr>
            <a:spLocks noGrp="1"/>
          </p:cNvSpPr>
          <p:nvPr>
            <p:ph type="dt" sz="half" idx="17"/>
          </p:nvPr>
        </p:nvSpPr>
        <p:spPr/>
        <p:txBody>
          <a:bodyPr/>
          <a:lstStyle/>
          <a:p>
            <a:fld id="{FB7F6C47-B260-4BB6-8230-7D14D5CDE026}" type="datetimeFigureOut">
              <a:rPr lang="en-US" noProof="0" smtClean="0"/>
              <a:t>1/22/2024</a:t>
            </a:fld>
            <a:endParaRPr lang="en-US" noProof="0" dirty="0"/>
          </a:p>
        </p:txBody>
      </p:sp>
      <p:sp>
        <p:nvSpPr>
          <p:cNvPr id="10" name="Footer Placeholder 9">
            <a:extLst>
              <a:ext uri="{FF2B5EF4-FFF2-40B4-BE49-F238E27FC236}">
                <a16:creationId xmlns:a16="http://schemas.microsoft.com/office/drawing/2014/main" id="{F93A4488-E8DE-4FEB-88F9-B37F95CC838A}"/>
              </a:ext>
            </a:extLst>
          </p:cNvPr>
          <p:cNvSpPr>
            <a:spLocks noGrp="1"/>
          </p:cNvSpPr>
          <p:nvPr>
            <p:ph type="ftr" sz="quarter" idx="18"/>
          </p:nvPr>
        </p:nvSpPr>
        <p:spPr/>
        <p:txBody>
          <a:bodyPr/>
          <a:lstStyle/>
          <a:p>
            <a:r>
              <a:rPr lang="en-US" noProof="0" dirty="0"/>
              <a:t>Add a footer</a:t>
            </a:r>
          </a:p>
        </p:txBody>
      </p:sp>
      <p:sp>
        <p:nvSpPr>
          <p:cNvPr id="11" name="Slide Number Placeholder 10">
            <a:extLst>
              <a:ext uri="{FF2B5EF4-FFF2-40B4-BE49-F238E27FC236}">
                <a16:creationId xmlns:a16="http://schemas.microsoft.com/office/drawing/2014/main" id="{DF909D08-1E53-42D5-954B-F61B5083645D}"/>
              </a:ext>
            </a:extLst>
          </p:cNvPr>
          <p:cNvSpPr>
            <a:spLocks noGrp="1"/>
          </p:cNvSpPr>
          <p:nvPr>
            <p:ph type="sldNum" sz="quarter" idx="19"/>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41409645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ltGray">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a:effectLst>
            <a:innerShdw blurRad="114300">
              <a:prstClr val="black"/>
            </a:innerShdw>
          </a:effectLst>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nchor="ctr" anchorCtr="0"/>
          <a:lstStyle>
            <a:lvl1pPr algn="l">
              <a:defRPr sz="4000" b="0"/>
            </a:lvl1pPr>
          </a:lstStyle>
          <a:p>
            <a:r>
              <a:rPr lang="en-US" noProof="0"/>
              <a:t>Click to edit Master title style</a:t>
            </a:r>
          </a:p>
        </p:txBody>
      </p:sp>
      <p:sp>
        <p:nvSpPr>
          <p:cNvPr id="6" name="Text Placeholder 5"/>
          <p:cNvSpPr>
            <a:spLocks noGrp="1"/>
          </p:cNvSpPr>
          <p:nvPr>
            <p:ph type="body" sz="quarter" idx="16" hasCustomPrompt="1"/>
          </p:nvPr>
        </p:nvSpPr>
        <p:spPr>
          <a:xfrm>
            <a:off x="6156000" y="2286000"/>
            <a:ext cx="4880300" cy="2295525"/>
          </a:xfrm>
        </p:spPr>
        <p:txBody>
          <a:bodyPr anchor="ctr" anchorCtr="0">
            <a:normAutofit/>
          </a:bodyPr>
          <a:lstStyle>
            <a:lvl1pPr marL="0" indent="0" algn="ctr">
              <a:buFontTx/>
              <a:buNone/>
              <a:defRPr sz="2800"/>
            </a:lvl1pPr>
          </a:lstStyle>
          <a:p>
            <a:pPr lvl="0"/>
            <a:r>
              <a:rPr lang="en-US" noProof="0"/>
              <a:t>Edit Master text styles</a:t>
            </a:r>
          </a:p>
        </p:txBody>
      </p:sp>
      <p:sp>
        <p:nvSpPr>
          <p:cNvPr id="5" name="Date Placeholder 4">
            <a:extLst>
              <a:ext uri="{FF2B5EF4-FFF2-40B4-BE49-F238E27FC236}">
                <a16:creationId xmlns:a16="http://schemas.microsoft.com/office/drawing/2014/main" id="{52142ECB-4FB1-4B01-80F3-04208C781B16}"/>
              </a:ext>
            </a:extLst>
          </p:cNvPr>
          <p:cNvSpPr>
            <a:spLocks noGrp="1"/>
          </p:cNvSpPr>
          <p:nvPr>
            <p:ph type="dt" sz="half" idx="17"/>
          </p:nvPr>
        </p:nvSpPr>
        <p:spPr/>
        <p:txBody>
          <a:bodyPr/>
          <a:lstStyle/>
          <a:p>
            <a:fld id="{FB7F6C47-B260-4BB6-8230-7D14D5CDE026}" type="datetimeFigureOut">
              <a:rPr lang="en-US" noProof="0" smtClean="0"/>
              <a:t>1/22/2024</a:t>
            </a:fld>
            <a:endParaRPr lang="en-US" noProof="0" dirty="0"/>
          </a:p>
        </p:txBody>
      </p:sp>
      <p:sp>
        <p:nvSpPr>
          <p:cNvPr id="7" name="Footer Placeholder 6">
            <a:extLst>
              <a:ext uri="{FF2B5EF4-FFF2-40B4-BE49-F238E27FC236}">
                <a16:creationId xmlns:a16="http://schemas.microsoft.com/office/drawing/2014/main" id="{776F215A-F354-440E-A263-A920F5950831}"/>
              </a:ext>
            </a:extLst>
          </p:cNvPr>
          <p:cNvSpPr>
            <a:spLocks noGrp="1"/>
          </p:cNvSpPr>
          <p:nvPr>
            <p:ph type="ftr" sz="quarter" idx="18"/>
          </p:nvPr>
        </p:nvSpPr>
        <p:spPr/>
        <p:txBody>
          <a:bodyPr/>
          <a:lstStyle/>
          <a:p>
            <a:r>
              <a:rPr lang="en-US" noProof="0" dirty="0"/>
              <a:t>Add a footer</a:t>
            </a:r>
          </a:p>
        </p:txBody>
      </p:sp>
      <p:sp>
        <p:nvSpPr>
          <p:cNvPr id="8" name="Slide Number Placeholder 7">
            <a:extLst>
              <a:ext uri="{FF2B5EF4-FFF2-40B4-BE49-F238E27FC236}">
                <a16:creationId xmlns:a16="http://schemas.microsoft.com/office/drawing/2014/main" id="{E90FC50C-9C02-4BD6-9CBE-6880E1297783}"/>
              </a:ext>
            </a:extLst>
          </p:cNvPr>
          <p:cNvSpPr>
            <a:spLocks noGrp="1"/>
          </p:cNvSpPr>
          <p:nvPr>
            <p:ph type="sldNum" sz="quarter" idx="19"/>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3168461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ltGray">
          <a:xfrm>
            <a:off x="7669651" y="0"/>
            <a:ext cx="4522349" cy="5861051"/>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ffectLst>
            <a:innerShdw blurRad="63500" dist="50800" dir="8100000">
              <a:prstClr val="black">
                <a:alpha val="50000"/>
              </a:prstClr>
            </a:innerShdw>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3754460" cy="5134798"/>
          </a:xfrm>
        </p:spPr>
        <p:txBody>
          <a:bodyPr vert="horz" anchor="ctr" anchorCtr="1"/>
          <a:lstStyle>
            <a:lvl1pPr algn="l">
              <a:defRPr b="0"/>
            </a:lvl1pPr>
          </a:lstStyle>
          <a:p>
            <a:r>
              <a:rPr lang="en-US" noProof="0"/>
              <a:t>Click to edit Master title style</a:t>
            </a:r>
          </a:p>
        </p:txBody>
      </p:sp>
      <p:sp>
        <p:nvSpPr>
          <p:cNvPr id="3" name="Vertical Text Placeholder 2"/>
          <p:cNvSpPr>
            <a:spLocks noGrp="1"/>
          </p:cNvSpPr>
          <p:nvPr>
            <p:ph type="body" orient="vert" idx="1" hasCustomPrompt="1"/>
          </p:nvPr>
        </p:nvSpPr>
        <p:spPr>
          <a:xfrm>
            <a:off x="810001" y="446089"/>
            <a:ext cx="6611540" cy="5414962"/>
          </a:xfrm>
        </p:spPr>
        <p:txBody>
          <a:bodyPr vert="horz" anchor="ctr" anchorCtr="1"/>
          <a:lstStyle>
            <a:lvl1pPr algn="ctr">
              <a:defRPr/>
            </a:lvl1pPr>
            <a:lvl2pPr algn="ctr">
              <a:defRPr/>
            </a:lvl2pPr>
            <a:lvl3pPr algn="ctr">
              <a:defRPr/>
            </a:lvl3pPr>
            <a:lvl4pPr algn="ctr">
              <a:defRPr/>
            </a:lvl4pPr>
            <a:lvl5pPr algn="ctr">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a:extLst>
              <a:ext uri="{FF2B5EF4-FFF2-40B4-BE49-F238E27FC236}">
                <a16:creationId xmlns:a16="http://schemas.microsoft.com/office/drawing/2014/main" id="{9D7128B4-F868-4384-A8AA-473DA3516902}"/>
              </a:ext>
            </a:extLst>
          </p:cNvPr>
          <p:cNvSpPr>
            <a:spLocks noGrp="1"/>
          </p:cNvSpPr>
          <p:nvPr>
            <p:ph type="dt" sz="half" idx="10"/>
          </p:nvPr>
        </p:nvSpPr>
        <p:spPr/>
        <p:txBody>
          <a:bodyPr/>
          <a:lstStyle/>
          <a:p>
            <a:fld id="{FB7F6C47-B260-4BB6-8230-7D14D5CDE026}" type="datetimeFigureOut">
              <a:rPr lang="en-US" noProof="0" smtClean="0"/>
              <a:t>1/22/2024</a:t>
            </a:fld>
            <a:endParaRPr lang="en-US" noProof="0" dirty="0"/>
          </a:p>
        </p:txBody>
      </p:sp>
      <p:sp>
        <p:nvSpPr>
          <p:cNvPr id="8" name="Footer Placeholder 7">
            <a:extLst>
              <a:ext uri="{FF2B5EF4-FFF2-40B4-BE49-F238E27FC236}">
                <a16:creationId xmlns:a16="http://schemas.microsoft.com/office/drawing/2014/main" id="{84FF940D-9281-4C2A-BA62-E5854A11F99B}"/>
              </a:ext>
            </a:extLst>
          </p:cNvPr>
          <p:cNvSpPr>
            <a:spLocks noGrp="1"/>
          </p:cNvSpPr>
          <p:nvPr>
            <p:ph type="ftr" sz="quarter" idx="11"/>
          </p:nvPr>
        </p:nvSpPr>
        <p:spPr/>
        <p:txBody>
          <a:bodyPr/>
          <a:lstStyle/>
          <a:p>
            <a:r>
              <a:rPr lang="en-US" noProof="0" dirty="0"/>
              <a:t>Add a footer</a:t>
            </a:r>
          </a:p>
        </p:txBody>
      </p:sp>
      <p:sp>
        <p:nvSpPr>
          <p:cNvPr id="9" name="Slide Number Placeholder 8">
            <a:extLst>
              <a:ext uri="{FF2B5EF4-FFF2-40B4-BE49-F238E27FC236}">
                <a16:creationId xmlns:a16="http://schemas.microsoft.com/office/drawing/2014/main" id="{5FB1454F-842C-4F51-A7E7-0335B2FB16F1}"/>
              </a:ext>
            </a:extLst>
          </p:cNvPr>
          <p:cNvSpPr>
            <a:spLocks noGrp="1"/>
          </p:cNvSpPr>
          <p:nvPr>
            <p:ph type="sldNum" sz="quarter" idx="12"/>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1183694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Freeform 6"/>
          <p:cNvSpPr/>
          <p:nvPr/>
        </p:nvSpPr>
        <p:spPr bwMode="ltGray">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ffectLst>
            <a:innerShdw blurRad="63500" dist="50800" dir="5400000">
              <a:prstClr val="black">
                <a:alpha val="50000"/>
              </a:prstClr>
            </a:innerShdw>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nchor="ctr" anchorCtr="0"/>
          <a:lstStyle>
            <a:lvl1pPr>
              <a:defRPr b="0"/>
            </a:lvl1pPr>
          </a:lstStyle>
          <a:p>
            <a:r>
              <a:rPr lang="en-US"/>
              <a:t>Click to edit Master title style</a:t>
            </a:r>
            <a:endParaRPr lang="en-US" dirty="0"/>
          </a:p>
        </p:txBody>
      </p:sp>
      <p:sp>
        <p:nvSpPr>
          <p:cNvPr id="4" name="Content Placeholder 3"/>
          <p:cNvSpPr>
            <a:spLocks noGrp="1"/>
          </p:cNvSpPr>
          <p:nvPr>
            <p:ph sz="half" idx="2"/>
          </p:nvPr>
        </p:nvSpPr>
        <p:spPr>
          <a:xfrm>
            <a:off x="6187415" y="2222287"/>
            <a:ext cx="5194583" cy="3638764"/>
          </a:xfrm>
          <a:noFill/>
          <a:ln w="25400">
            <a:gradFill>
              <a:gsLst>
                <a:gs pos="50000">
                  <a:schemeClr val="bg2"/>
                </a:gs>
                <a:gs pos="0">
                  <a:schemeClr val="bg2"/>
                </a:gs>
                <a:gs pos="100000">
                  <a:schemeClr val="accent1"/>
                </a:gs>
              </a:gsLst>
              <a:lin ang="5400000" scaled="1"/>
            </a:gradFill>
          </a:ln>
          <a:effectLst>
            <a:outerShdw blurRad="63500" sx="102000" sy="102000" algn="ctr" rotWithShape="0">
              <a:prstClr val="black">
                <a:alpha val="40000"/>
              </a:prstClr>
            </a:outerShdw>
          </a:effectLst>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a:extLst>
              <a:ext uri="{FF2B5EF4-FFF2-40B4-BE49-F238E27FC236}">
                <a16:creationId xmlns:a16="http://schemas.microsoft.com/office/drawing/2014/main" id="{2A4059F8-A688-4FFE-AA79-3B6D811FA987}"/>
              </a:ext>
            </a:extLst>
          </p:cNvPr>
          <p:cNvSpPr>
            <a:spLocks noGrp="1"/>
          </p:cNvSpPr>
          <p:nvPr>
            <p:ph sz="half" idx="1"/>
          </p:nvPr>
        </p:nvSpPr>
        <p:spPr>
          <a:xfrm>
            <a:off x="838200" y="2222287"/>
            <a:ext cx="5181600" cy="363876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a:extLst>
              <a:ext uri="{FF2B5EF4-FFF2-40B4-BE49-F238E27FC236}">
                <a16:creationId xmlns:a16="http://schemas.microsoft.com/office/drawing/2014/main" id="{FC3AB4A3-AE75-4D00-9BE1-AF3996C6B77E}"/>
              </a:ext>
            </a:extLst>
          </p:cNvPr>
          <p:cNvSpPr>
            <a:spLocks noGrp="1"/>
          </p:cNvSpPr>
          <p:nvPr>
            <p:ph type="dt" sz="half" idx="10"/>
          </p:nvPr>
        </p:nvSpPr>
        <p:spPr/>
        <p:txBody>
          <a:bodyPr/>
          <a:lstStyle/>
          <a:p>
            <a:fld id="{FB7F6C47-B260-4BB6-8230-7D14D5CDE026}" type="datetimeFigureOut">
              <a:rPr lang="en-US" noProof="0" smtClean="0"/>
              <a:t>1/22/2024</a:t>
            </a:fld>
            <a:endParaRPr lang="en-US" noProof="0" dirty="0"/>
          </a:p>
        </p:txBody>
      </p:sp>
      <p:sp>
        <p:nvSpPr>
          <p:cNvPr id="10" name="Footer Placeholder 9">
            <a:extLst>
              <a:ext uri="{FF2B5EF4-FFF2-40B4-BE49-F238E27FC236}">
                <a16:creationId xmlns:a16="http://schemas.microsoft.com/office/drawing/2014/main" id="{9471F3C4-BAAF-4391-B574-8E340EDA39E9}"/>
              </a:ext>
            </a:extLst>
          </p:cNvPr>
          <p:cNvSpPr>
            <a:spLocks noGrp="1"/>
          </p:cNvSpPr>
          <p:nvPr>
            <p:ph type="ftr" sz="quarter" idx="11"/>
          </p:nvPr>
        </p:nvSpPr>
        <p:spPr/>
        <p:txBody>
          <a:bodyPr/>
          <a:lstStyle/>
          <a:p>
            <a:r>
              <a:rPr lang="en-US" noProof="0" dirty="0"/>
              <a:t>Add a footer</a:t>
            </a:r>
          </a:p>
        </p:txBody>
      </p:sp>
      <p:sp>
        <p:nvSpPr>
          <p:cNvPr id="11" name="Slide Number Placeholder 10">
            <a:extLst>
              <a:ext uri="{FF2B5EF4-FFF2-40B4-BE49-F238E27FC236}">
                <a16:creationId xmlns:a16="http://schemas.microsoft.com/office/drawing/2014/main" id="{FB8DD71F-FEC6-4AB5-974A-FD2B82A7BEE5}"/>
              </a:ext>
            </a:extLst>
          </p:cNvPr>
          <p:cNvSpPr>
            <a:spLocks noGrp="1"/>
          </p:cNvSpPr>
          <p:nvPr>
            <p:ph type="sldNum" sz="quarter" idx="12"/>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2364910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Section Content Only ">
    <p:spTree>
      <p:nvGrpSpPr>
        <p:cNvPr id="1" name=""/>
        <p:cNvGrpSpPr/>
        <p:nvPr/>
      </p:nvGrpSpPr>
      <p:grpSpPr>
        <a:xfrm>
          <a:off x="0" y="0"/>
          <a:ext cx="0" cy="0"/>
          <a:chOff x="0" y="0"/>
          <a:chExt cx="0" cy="0"/>
        </a:xfrm>
      </p:grpSpPr>
      <p:sp>
        <p:nvSpPr>
          <p:cNvPr id="10" name="Freeform 7"/>
          <p:cNvSpPr/>
          <p:nvPr/>
        </p:nvSpPr>
        <p:spPr bwMode="ltGray">
          <a:xfrm>
            <a:off x="0" y="1"/>
            <a:ext cx="12192000" cy="6251330"/>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a:effectLst>
            <a:innerShdw blurRad="63500" dist="50800" dir="5400000">
              <a:prstClr val="black">
                <a:alpha val="50000"/>
              </a:prstClr>
            </a:innerShdw>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51514" y="451513"/>
            <a:ext cx="11288972" cy="5149187"/>
          </a:xfrm>
        </p:spPr>
        <p:txBody>
          <a:bodyPr anchor="ctr" anchorCtr="0"/>
          <a:lstStyle>
            <a:lvl1pPr algn="ctr">
              <a:defRPr sz="4800" b="0" cap="none"/>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740B6DF-7478-4740-A710-DA5E9EBA7CBF}"/>
              </a:ext>
            </a:extLst>
          </p:cNvPr>
          <p:cNvSpPr>
            <a:spLocks noGrp="1"/>
          </p:cNvSpPr>
          <p:nvPr>
            <p:ph type="dt" sz="half" idx="10"/>
          </p:nvPr>
        </p:nvSpPr>
        <p:spPr/>
        <p:txBody>
          <a:bodyPr/>
          <a:lstStyle/>
          <a:p>
            <a:fld id="{FB7F6C47-B260-4BB6-8230-7D14D5CDE026}" type="datetimeFigureOut">
              <a:rPr lang="en-US" noProof="0" smtClean="0"/>
              <a:t>1/22/2024</a:t>
            </a:fld>
            <a:endParaRPr lang="en-US" noProof="0" dirty="0"/>
          </a:p>
        </p:txBody>
      </p:sp>
      <p:sp>
        <p:nvSpPr>
          <p:cNvPr id="7" name="Footer Placeholder 6">
            <a:extLst>
              <a:ext uri="{FF2B5EF4-FFF2-40B4-BE49-F238E27FC236}">
                <a16:creationId xmlns:a16="http://schemas.microsoft.com/office/drawing/2014/main" id="{42D89951-67E9-4086-AED0-C236A00A5330}"/>
              </a:ext>
            </a:extLst>
          </p:cNvPr>
          <p:cNvSpPr>
            <a:spLocks noGrp="1"/>
          </p:cNvSpPr>
          <p:nvPr>
            <p:ph type="ftr" sz="quarter" idx="11"/>
          </p:nvPr>
        </p:nvSpPr>
        <p:spPr/>
        <p:txBody>
          <a:bodyPr/>
          <a:lstStyle/>
          <a:p>
            <a:r>
              <a:rPr lang="en-US" noProof="0" dirty="0"/>
              <a:t>Add a footer</a:t>
            </a:r>
          </a:p>
        </p:txBody>
      </p:sp>
      <p:sp>
        <p:nvSpPr>
          <p:cNvPr id="8" name="Slide Number Placeholder 7">
            <a:extLst>
              <a:ext uri="{FF2B5EF4-FFF2-40B4-BE49-F238E27FC236}">
                <a16:creationId xmlns:a16="http://schemas.microsoft.com/office/drawing/2014/main" id="{38553809-8746-49E3-BCB5-0A9FF406C30C}"/>
              </a:ext>
            </a:extLst>
          </p:cNvPr>
          <p:cNvSpPr>
            <a:spLocks noGrp="1"/>
          </p:cNvSpPr>
          <p:nvPr>
            <p:ph type="sldNum" sz="quarter" idx="12"/>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2973193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8" name="Freeform 6"/>
          <p:cNvSpPr/>
          <p:nvPr/>
        </p:nvSpPr>
        <p:spPr bwMode="ltGray">
          <a:xfrm flipH="1">
            <a:off x="12699" y="0"/>
            <a:ext cx="6004585" cy="2041975"/>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ffectLst>
            <a:innerShdw blurRad="63500" dist="50800" dir="8100000">
              <a:prstClr val="black">
                <a:alpha val="50000"/>
              </a:prstClr>
            </a:innerShdw>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51514" y="375313"/>
            <a:ext cx="5114017" cy="1139895"/>
          </a:xfrm>
        </p:spPr>
        <p:txBody>
          <a:bodyPr/>
          <a:lstStyle>
            <a:lvl1pPr algn="l">
              <a:defRPr b="0"/>
            </a:lvl1pPr>
          </a:lstStyle>
          <a:p>
            <a:r>
              <a:rPr lang="en-US"/>
              <a:t>Click to edit Master title style</a:t>
            </a:r>
            <a:endParaRPr lang="en-US" dirty="0"/>
          </a:p>
        </p:txBody>
      </p:sp>
      <p:sp>
        <p:nvSpPr>
          <p:cNvPr id="3" name="Content Placeholder 2"/>
          <p:cNvSpPr>
            <a:spLocks noGrp="1"/>
          </p:cNvSpPr>
          <p:nvPr>
            <p:ph sz="half" idx="1"/>
          </p:nvPr>
        </p:nvSpPr>
        <p:spPr>
          <a:xfrm>
            <a:off x="451514" y="2222287"/>
            <a:ext cx="5553071" cy="3638763"/>
          </a:xfrm>
          <a:ln w="25400">
            <a:gradFill>
              <a:gsLst>
                <a:gs pos="0">
                  <a:schemeClr val="bg2"/>
                </a:gs>
                <a:gs pos="50000">
                  <a:srgbClr val="4A3030"/>
                </a:gs>
                <a:gs pos="100000">
                  <a:schemeClr val="accent1"/>
                </a:gs>
              </a:gsLst>
              <a:lin ang="5400000" scaled="1"/>
            </a:gradFill>
          </a:ln>
          <a:effectLst>
            <a:outerShdw blurRad="63500" sx="102000" sy="102000" algn="ctr" rotWithShape="0">
              <a:prstClr val="black">
                <a:alpha val="40000"/>
              </a:prstClr>
            </a:outerShdw>
          </a:effectLst>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9">
            <a:extLst>
              <a:ext uri="{FF2B5EF4-FFF2-40B4-BE49-F238E27FC236}">
                <a16:creationId xmlns:a16="http://schemas.microsoft.com/office/drawing/2014/main" id="{C95D556F-51D2-4EF4-B60F-D319BF232882}"/>
              </a:ext>
            </a:extLst>
          </p:cNvPr>
          <p:cNvSpPr>
            <a:spLocks noGrp="1"/>
          </p:cNvSpPr>
          <p:nvPr>
            <p:ph sz="quarter" idx="13"/>
          </p:nvPr>
        </p:nvSpPr>
        <p:spPr>
          <a:xfrm>
            <a:off x="6456099" y="375312"/>
            <a:ext cx="5186363" cy="5485737"/>
          </a:xfrm>
        </p:spPr>
        <p:txBody>
          <a:bodyPr anchor="t" anchorCtr="0">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3F86C4-C3A0-4CA8-8809-1D90DE9E4D4F}"/>
              </a:ext>
            </a:extLst>
          </p:cNvPr>
          <p:cNvSpPr>
            <a:spLocks noGrp="1"/>
          </p:cNvSpPr>
          <p:nvPr>
            <p:ph type="dt" sz="half" idx="14"/>
          </p:nvPr>
        </p:nvSpPr>
        <p:spPr/>
        <p:txBody>
          <a:bodyPr/>
          <a:lstStyle/>
          <a:p>
            <a:fld id="{FB7F6C47-B260-4BB6-8230-7D14D5CDE026}" type="datetimeFigureOut">
              <a:rPr lang="en-US" noProof="0" smtClean="0"/>
              <a:t>1/22/2024</a:t>
            </a:fld>
            <a:endParaRPr lang="en-US" noProof="0" dirty="0"/>
          </a:p>
        </p:txBody>
      </p:sp>
      <p:sp>
        <p:nvSpPr>
          <p:cNvPr id="10" name="Footer Placeholder 9">
            <a:extLst>
              <a:ext uri="{FF2B5EF4-FFF2-40B4-BE49-F238E27FC236}">
                <a16:creationId xmlns:a16="http://schemas.microsoft.com/office/drawing/2014/main" id="{EDD26EA8-C9F2-49A7-8F7B-A782D30B827A}"/>
              </a:ext>
            </a:extLst>
          </p:cNvPr>
          <p:cNvSpPr>
            <a:spLocks noGrp="1"/>
          </p:cNvSpPr>
          <p:nvPr>
            <p:ph type="ftr" sz="quarter" idx="15"/>
          </p:nvPr>
        </p:nvSpPr>
        <p:spPr/>
        <p:txBody>
          <a:bodyPr/>
          <a:lstStyle/>
          <a:p>
            <a:r>
              <a:rPr lang="en-US" noProof="0" dirty="0"/>
              <a:t>Add a footer</a:t>
            </a:r>
          </a:p>
        </p:txBody>
      </p:sp>
      <p:sp>
        <p:nvSpPr>
          <p:cNvPr id="11" name="Slide Number Placeholder 10">
            <a:extLst>
              <a:ext uri="{FF2B5EF4-FFF2-40B4-BE49-F238E27FC236}">
                <a16:creationId xmlns:a16="http://schemas.microsoft.com/office/drawing/2014/main" id="{241DD2E8-07A6-430F-A2FB-E2746C9352D4}"/>
              </a:ext>
            </a:extLst>
          </p:cNvPr>
          <p:cNvSpPr>
            <a:spLocks noGrp="1"/>
          </p:cNvSpPr>
          <p:nvPr>
            <p:ph type="sldNum" sz="quarter" idx="16"/>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544642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_Two Content">
    <p:spTree>
      <p:nvGrpSpPr>
        <p:cNvPr id="1" name=""/>
        <p:cNvGrpSpPr/>
        <p:nvPr/>
      </p:nvGrpSpPr>
      <p:grpSpPr>
        <a:xfrm>
          <a:off x="0" y="0"/>
          <a:ext cx="0" cy="0"/>
          <a:chOff x="0" y="0"/>
          <a:chExt cx="0" cy="0"/>
        </a:xfrm>
      </p:grpSpPr>
      <p:sp>
        <p:nvSpPr>
          <p:cNvPr id="8" name="Freeform 6"/>
          <p:cNvSpPr/>
          <p:nvPr/>
        </p:nvSpPr>
        <p:spPr bwMode="ltGray">
          <a:xfrm flipH="1">
            <a:off x="6187414" y="0"/>
            <a:ext cx="6004583" cy="2041975"/>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ffectLst>
            <a:innerShdw blurRad="63500" dist="50800" dir="2700000">
              <a:prstClr val="black">
                <a:alpha val="50000"/>
              </a:prstClr>
            </a:innerShdw>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632696" y="359551"/>
            <a:ext cx="5114017" cy="1139895"/>
          </a:xfrm>
        </p:spPr>
        <p:txBody>
          <a:bodyPr/>
          <a:lstStyle>
            <a:lvl1pPr algn="l">
              <a:defRPr b="0"/>
            </a:lvl1pPr>
          </a:lstStyle>
          <a:p>
            <a:r>
              <a:rPr lang="en-US"/>
              <a:t>Click to edit Master title style</a:t>
            </a:r>
            <a:endParaRPr lang="en-US" dirty="0"/>
          </a:p>
        </p:txBody>
      </p:sp>
      <p:sp>
        <p:nvSpPr>
          <p:cNvPr id="3" name="Content Placeholder 2"/>
          <p:cNvSpPr>
            <a:spLocks noGrp="1"/>
          </p:cNvSpPr>
          <p:nvPr>
            <p:ph sz="half" idx="1" hasCustomPrompt="1"/>
          </p:nvPr>
        </p:nvSpPr>
        <p:spPr>
          <a:xfrm>
            <a:off x="451514" y="451513"/>
            <a:ext cx="5553071" cy="5409537"/>
          </a:xfrm>
        </p:spPr>
        <p:txBody>
          <a:bodyPr anchor="t" anchorCtr="0">
            <a:normAutofit/>
          </a:bodyPr>
          <a:lstStyle>
            <a:lvl1pPr>
              <a:defRPr sz="2800"/>
            </a:lvl1pPr>
            <a:lvl2pPr>
              <a:defRPr sz="2800"/>
            </a:lvl2pPr>
            <a:lvl3pPr>
              <a:defRPr sz="2800"/>
            </a:lvl3pPr>
            <a:lvl4pPr>
              <a:defRPr sz="2800"/>
            </a:lvl4pPr>
            <a:lvl5pP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354563" y="2222287"/>
            <a:ext cx="5553071" cy="3638764"/>
          </a:xfrm>
          <a:ln>
            <a:gradFill>
              <a:gsLst>
                <a:gs pos="0">
                  <a:schemeClr val="bg2"/>
                </a:gs>
                <a:gs pos="50000">
                  <a:schemeClr val="bg2"/>
                </a:gs>
                <a:gs pos="100000">
                  <a:schemeClr val="accent1"/>
                </a:gs>
              </a:gsLst>
              <a:lin ang="5400000" scaled="1"/>
            </a:gradFill>
          </a:ln>
          <a:effectLst>
            <a:outerShdw blurRad="63500" sx="102000" sy="102000" algn="ctr" rotWithShape="0">
              <a:prstClr val="black">
                <a:alpha val="40000"/>
              </a:prstClr>
            </a:outerShdw>
          </a:effectLst>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8">
            <a:extLst>
              <a:ext uri="{FF2B5EF4-FFF2-40B4-BE49-F238E27FC236}">
                <a16:creationId xmlns:a16="http://schemas.microsoft.com/office/drawing/2014/main" id="{82940641-87D1-48C5-879E-8A5FBA537AFD}"/>
              </a:ext>
            </a:extLst>
          </p:cNvPr>
          <p:cNvSpPr>
            <a:spLocks noGrp="1"/>
          </p:cNvSpPr>
          <p:nvPr>
            <p:ph type="dt" sz="half" idx="10"/>
          </p:nvPr>
        </p:nvSpPr>
        <p:spPr/>
        <p:txBody>
          <a:bodyPr/>
          <a:lstStyle/>
          <a:p>
            <a:fld id="{FB7F6C47-B260-4BB6-8230-7D14D5CDE026}" type="datetimeFigureOut">
              <a:rPr lang="en-US" noProof="0" smtClean="0"/>
              <a:t>1/22/2024</a:t>
            </a:fld>
            <a:endParaRPr lang="en-US" noProof="0" dirty="0"/>
          </a:p>
        </p:txBody>
      </p:sp>
      <p:sp>
        <p:nvSpPr>
          <p:cNvPr id="10" name="Footer Placeholder 9">
            <a:extLst>
              <a:ext uri="{FF2B5EF4-FFF2-40B4-BE49-F238E27FC236}">
                <a16:creationId xmlns:a16="http://schemas.microsoft.com/office/drawing/2014/main" id="{DBFA68A8-3A7A-430B-9A66-482C28DC5A76}"/>
              </a:ext>
            </a:extLst>
          </p:cNvPr>
          <p:cNvSpPr>
            <a:spLocks noGrp="1"/>
          </p:cNvSpPr>
          <p:nvPr>
            <p:ph type="ftr" sz="quarter" idx="11"/>
          </p:nvPr>
        </p:nvSpPr>
        <p:spPr/>
        <p:txBody>
          <a:bodyPr/>
          <a:lstStyle/>
          <a:p>
            <a:r>
              <a:rPr lang="en-US" noProof="0" dirty="0"/>
              <a:t>Add a footer</a:t>
            </a:r>
          </a:p>
        </p:txBody>
      </p:sp>
      <p:sp>
        <p:nvSpPr>
          <p:cNvPr id="11" name="Slide Number Placeholder 10">
            <a:extLst>
              <a:ext uri="{FF2B5EF4-FFF2-40B4-BE49-F238E27FC236}">
                <a16:creationId xmlns:a16="http://schemas.microsoft.com/office/drawing/2014/main" id="{96C17F98-4E3F-4327-8CCF-D13C337121AC}"/>
              </a:ext>
            </a:extLst>
          </p:cNvPr>
          <p:cNvSpPr>
            <a:spLocks noGrp="1"/>
          </p:cNvSpPr>
          <p:nvPr>
            <p:ph type="sldNum" sz="quarter" idx="12"/>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3687031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B2B99B50-4971-48A5-8202-4CC55C7F97A2}"/>
              </a:ext>
            </a:extLst>
          </p:cNvPr>
          <p:cNvSpPr>
            <a:spLocks noGrp="1"/>
          </p:cNvSpPr>
          <p:nvPr>
            <p:ph type="pic" idx="1"/>
          </p:nvPr>
        </p:nvSpPr>
        <p:spPr>
          <a:xfrm>
            <a:off x="6096000" y="0"/>
            <a:ext cx="6096000" cy="6857999"/>
          </a:xfrm>
          <a:custGeom>
            <a:avLst/>
            <a:gdLst>
              <a:gd name="connsiteX0" fmla="*/ 404916 w 6526400"/>
              <a:gd name="connsiteY0" fmla="*/ 0 h 6857999"/>
              <a:gd name="connsiteX1" fmla="*/ 1425163 w 6526400"/>
              <a:gd name="connsiteY1" fmla="*/ 0 h 6857999"/>
              <a:gd name="connsiteX2" fmla="*/ 2955534 w 6526400"/>
              <a:gd name="connsiteY2" fmla="*/ 0 h 6857999"/>
              <a:gd name="connsiteX3" fmla="*/ 6526400 w 6526400"/>
              <a:gd name="connsiteY3" fmla="*/ 0 h 6857999"/>
              <a:gd name="connsiteX4" fmla="*/ 6526400 w 6526400"/>
              <a:gd name="connsiteY4" fmla="*/ 6857999 h 6857999"/>
              <a:gd name="connsiteX5" fmla="*/ 404916 w 6526400"/>
              <a:gd name="connsiteY5" fmla="*/ 6857999 h 6857999"/>
              <a:gd name="connsiteX6" fmla="*/ 377830 w 6526400"/>
              <a:gd name="connsiteY6" fmla="*/ 2463800 h 6857999"/>
              <a:gd name="connsiteX7" fmla="*/ 0 w 6526400"/>
              <a:gd name="connsiteY7" fmla="*/ 2203407 h 6857999"/>
              <a:gd name="connsiteX8" fmla="*/ 391373 w 6526400"/>
              <a:gd name="connsiteY8" fmla="*/ 1854200 h 6857999"/>
              <a:gd name="connsiteX9" fmla="*/ 404916 w 6526400"/>
              <a:gd name="connsiteY9" fmla="*/ 0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526400" h="6857999">
                <a:moveTo>
                  <a:pt x="404916" y="0"/>
                </a:moveTo>
                <a:lnTo>
                  <a:pt x="1425163" y="0"/>
                </a:lnTo>
                <a:lnTo>
                  <a:pt x="2955534" y="0"/>
                </a:lnTo>
                <a:lnTo>
                  <a:pt x="6526400" y="0"/>
                </a:lnTo>
                <a:lnTo>
                  <a:pt x="6526400" y="6857999"/>
                </a:lnTo>
                <a:lnTo>
                  <a:pt x="404916" y="6857999"/>
                </a:lnTo>
                <a:lnTo>
                  <a:pt x="377830" y="2463800"/>
                </a:lnTo>
                <a:lnTo>
                  <a:pt x="0" y="2203407"/>
                </a:lnTo>
                <a:lnTo>
                  <a:pt x="391373" y="1854200"/>
                </a:lnTo>
                <a:cubicBezTo>
                  <a:pt x="395887" y="1282700"/>
                  <a:pt x="400402" y="571500"/>
                  <a:pt x="404916" y="0"/>
                </a:cubicBezTo>
                <a:close/>
              </a:path>
            </a:pathLst>
          </a:custGeom>
          <a:ln/>
          <a:effectLst>
            <a:innerShdw blurRad="63500" dist="50800" dir="2700000">
              <a:prstClr val="black">
                <a:alpha val="50000"/>
              </a:prstClr>
            </a:innerShdw>
          </a:effectLst>
        </p:spPr>
        <p:style>
          <a:lnRef idx="1">
            <a:schemeClr val="accent1"/>
          </a:lnRef>
          <a:fillRef idx="3">
            <a:schemeClr val="accent1"/>
          </a:fillRef>
          <a:effectRef idx="2">
            <a:schemeClr val="accent1"/>
          </a:effectRef>
          <a:fontRef idx="minor">
            <a:schemeClr val="lt1"/>
          </a:fontRef>
        </p:style>
        <p:txBody>
          <a:bodyPr wrap="square">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 name="Title 1"/>
          <p:cNvSpPr>
            <a:spLocks noGrp="1"/>
          </p:cNvSpPr>
          <p:nvPr>
            <p:ph type="title"/>
          </p:nvPr>
        </p:nvSpPr>
        <p:spPr>
          <a:xfrm>
            <a:off x="590396" y="311813"/>
            <a:ext cx="5334448" cy="1453488"/>
          </a:xfrm>
          <a:effectLst/>
        </p:spPr>
        <p:txBody>
          <a:bodyPr anchor="b">
            <a:normAutofit/>
          </a:bodyPr>
          <a:lstStyle>
            <a:lvl1pPr algn="l">
              <a:defRPr sz="4000" b="0">
                <a:ln>
                  <a:noFill/>
                </a:ln>
                <a:solidFill>
                  <a:schemeClr val="tx1"/>
                </a:solidFill>
                <a:effectLst/>
              </a:defRPr>
            </a:lvl1pPr>
          </a:lstStyle>
          <a:p>
            <a:r>
              <a:rPr lang="en-US"/>
              <a:t>Click to edit Master title style</a:t>
            </a:r>
            <a:endParaRPr lang="en-US" dirty="0"/>
          </a:p>
        </p:txBody>
      </p:sp>
      <p:sp>
        <p:nvSpPr>
          <p:cNvPr id="12" name="Text Placeholder 3">
            <a:extLst>
              <a:ext uri="{FF2B5EF4-FFF2-40B4-BE49-F238E27FC236}">
                <a16:creationId xmlns:a16="http://schemas.microsoft.com/office/drawing/2014/main" id="{EB4FB892-38DF-40F9-B034-BC1E61FC6BF0}"/>
              </a:ext>
            </a:extLst>
          </p:cNvPr>
          <p:cNvSpPr>
            <a:spLocks noGrp="1"/>
          </p:cNvSpPr>
          <p:nvPr>
            <p:ph type="body" sz="half" idx="2"/>
          </p:nvPr>
        </p:nvSpPr>
        <p:spPr>
          <a:xfrm>
            <a:off x="590396" y="2057400"/>
            <a:ext cx="5334448" cy="3811588"/>
          </a:xfrm>
        </p:spPr>
        <p:txBody>
          <a:bodyPr anchor="t">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Date Placeholder 2">
            <a:extLst>
              <a:ext uri="{FF2B5EF4-FFF2-40B4-BE49-F238E27FC236}">
                <a16:creationId xmlns:a16="http://schemas.microsoft.com/office/drawing/2014/main" id="{5829ED24-3C5F-4326-A304-DBDBA6CE7E1A}"/>
              </a:ext>
            </a:extLst>
          </p:cNvPr>
          <p:cNvSpPr>
            <a:spLocks noGrp="1"/>
          </p:cNvSpPr>
          <p:nvPr>
            <p:ph type="dt" sz="half" idx="10"/>
          </p:nvPr>
        </p:nvSpPr>
        <p:spPr/>
        <p:txBody>
          <a:bodyPr/>
          <a:lstStyle/>
          <a:p>
            <a:fld id="{FB7F6C47-B260-4BB6-8230-7D14D5CDE026}" type="datetimeFigureOut">
              <a:rPr lang="en-US" noProof="0" smtClean="0"/>
              <a:t>1/22/2024</a:t>
            </a:fld>
            <a:endParaRPr lang="en-US" noProof="0" dirty="0"/>
          </a:p>
        </p:txBody>
      </p:sp>
      <p:sp>
        <p:nvSpPr>
          <p:cNvPr id="4" name="Footer Placeholder 3">
            <a:extLst>
              <a:ext uri="{FF2B5EF4-FFF2-40B4-BE49-F238E27FC236}">
                <a16:creationId xmlns:a16="http://schemas.microsoft.com/office/drawing/2014/main" id="{BF532AEE-3AAE-4FBF-969F-8A364CE8AEB6}"/>
              </a:ext>
            </a:extLst>
          </p:cNvPr>
          <p:cNvSpPr>
            <a:spLocks noGrp="1"/>
          </p:cNvSpPr>
          <p:nvPr>
            <p:ph type="ftr" sz="quarter" idx="11"/>
          </p:nvPr>
        </p:nvSpPr>
        <p:spPr/>
        <p:txBody>
          <a:bodyPr/>
          <a:lstStyle/>
          <a:p>
            <a:r>
              <a:rPr lang="en-US" noProof="0" dirty="0"/>
              <a:t>Add a footer</a:t>
            </a:r>
          </a:p>
        </p:txBody>
      </p:sp>
      <p:sp>
        <p:nvSpPr>
          <p:cNvPr id="8" name="Slide Number Placeholder 7">
            <a:extLst>
              <a:ext uri="{FF2B5EF4-FFF2-40B4-BE49-F238E27FC236}">
                <a16:creationId xmlns:a16="http://schemas.microsoft.com/office/drawing/2014/main" id="{6717C1A8-7DBE-4E24-BCA1-D820D780B9C5}"/>
              </a:ext>
            </a:extLst>
          </p:cNvPr>
          <p:cNvSpPr>
            <a:spLocks noGrp="1"/>
          </p:cNvSpPr>
          <p:nvPr>
            <p:ph type="sldNum" sz="quarter" idx="12"/>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1197305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Title and Content">
    <p:spTree>
      <p:nvGrpSpPr>
        <p:cNvPr id="1" name=""/>
        <p:cNvGrpSpPr/>
        <p:nvPr/>
      </p:nvGrpSpPr>
      <p:grpSpPr>
        <a:xfrm>
          <a:off x="0" y="0"/>
          <a:ext cx="0" cy="0"/>
          <a:chOff x="0" y="0"/>
          <a:chExt cx="0" cy="0"/>
        </a:xfrm>
      </p:grpSpPr>
      <p:sp>
        <p:nvSpPr>
          <p:cNvPr id="8" name="Freeform 6"/>
          <p:cNvSpPr/>
          <p:nvPr/>
        </p:nvSpPr>
        <p:spPr bwMode="ltGray">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ffectLst>
            <a:innerShdw blurRad="63500" dist="50800" dir="5400000">
              <a:prstClr val="black">
                <a:alpha val="50000"/>
              </a:prstClr>
            </a:innerShdw>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nchor="ctr" anchorCtr="0"/>
          <a:lstStyle>
            <a:lvl1pPr>
              <a:defRPr b="0"/>
            </a:lvl1pPr>
          </a:lstStyle>
          <a:p>
            <a:r>
              <a:rPr lang="en-US"/>
              <a:t>Click to edit Master title style</a:t>
            </a:r>
            <a:endParaRPr lang="en-US" dirty="0"/>
          </a:p>
        </p:txBody>
      </p:sp>
      <p:sp>
        <p:nvSpPr>
          <p:cNvPr id="4" name="Content Placeholder 3"/>
          <p:cNvSpPr>
            <a:spLocks noGrp="1"/>
          </p:cNvSpPr>
          <p:nvPr>
            <p:ph sz="half" idx="2" hasCustomPrompt="1"/>
          </p:nvPr>
        </p:nvSpPr>
        <p:spPr>
          <a:xfrm>
            <a:off x="810001" y="2222287"/>
            <a:ext cx="10571998" cy="3638764"/>
          </a:xfrm>
        </p:spPr>
        <p:txBody>
          <a:bodyPr>
            <a:normAutofit/>
          </a:bodyPr>
          <a:lstStyle>
            <a:lvl1pPr>
              <a:defRPr sz="2800"/>
            </a:lvl1pPr>
            <a:lvl2pPr>
              <a:defRPr sz="2800"/>
            </a:lvl2pPr>
            <a:lvl3pPr>
              <a:defRPr sz="2800"/>
            </a:lvl3pPr>
            <a:lvl4pPr>
              <a:defRPr sz="2800"/>
            </a:lvl4pPr>
            <a:lvl5pP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a:extLst>
              <a:ext uri="{FF2B5EF4-FFF2-40B4-BE49-F238E27FC236}">
                <a16:creationId xmlns:a16="http://schemas.microsoft.com/office/drawing/2014/main" id="{20466CE2-DFEE-46B8-AFB2-817272E3B703}"/>
              </a:ext>
            </a:extLst>
          </p:cNvPr>
          <p:cNvSpPr>
            <a:spLocks noGrp="1"/>
          </p:cNvSpPr>
          <p:nvPr>
            <p:ph type="dt" sz="half" idx="10"/>
          </p:nvPr>
        </p:nvSpPr>
        <p:spPr/>
        <p:txBody>
          <a:bodyPr/>
          <a:lstStyle/>
          <a:p>
            <a:fld id="{FB7F6C47-B260-4BB6-8230-7D14D5CDE026}" type="datetimeFigureOut">
              <a:rPr lang="en-US" noProof="0" smtClean="0"/>
              <a:t>1/22/2024</a:t>
            </a:fld>
            <a:endParaRPr lang="en-US" noProof="0" dirty="0"/>
          </a:p>
        </p:txBody>
      </p:sp>
      <p:sp>
        <p:nvSpPr>
          <p:cNvPr id="9" name="Footer Placeholder 8">
            <a:extLst>
              <a:ext uri="{FF2B5EF4-FFF2-40B4-BE49-F238E27FC236}">
                <a16:creationId xmlns:a16="http://schemas.microsoft.com/office/drawing/2014/main" id="{27E9A94A-136A-4208-8F98-012BDAC1A23C}"/>
              </a:ext>
            </a:extLst>
          </p:cNvPr>
          <p:cNvSpPr>
            <a:spLocks noGrp="1"/>
          </p:cNvSpPr>
          <p:nvPr>
            <p:ph type="ftr" sz="quarter" idx="11"/>
          </p:nvPr>
        </p:nvSpPr>
        <p:spPr/>
        <p:txBody>
          <a:bodyPr/>
          <a:lstStyle/>
          <a:p>
            <a:r>
              <a:rPr lang="en-US" noProof="0" dirty="0"/>
              <a:t>Add a footer</a:t>
            </a:r>
          </a:p>
        </p:txBody>
      </p:sp>
      <p:sp>
        <p:nvSpPr>
          <p:cNvPr id="10" name="Slide Number Placeholder 9">
            <a:extLst>
              <a:ext uri="{FF2B5EF4-FFF2-40B4-BE49-F238E27FC236}">
                <a16:creationId xmlns:a16="http://schemas.microsoft.com/office/drawing/2014/main" id="{81459C8B-DA0F-4808-A642-40471D1D2C96}"/>
              </a:ext>
            </a:extLst>
          </p:cNvPr>
          <p:cNvSpPr>
            <a:spLocks noGrp="1"/>
          </p:cNvSpPr>
          <p:nvPr>
            <p:ph type="sldNum" sz="quarter" idx="12"/>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1337688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489884"/>
            <a:ext cx="10561418" cy="1426004"/>
          </a:xfrm>
        </p:spPr>
        <p:txBody>
          <a:bodyPr anchor="ctr" anchorCtr="0">
            <a:normAutofit/>
          </a:bodyPr>
          <a:lstStyle>
            <a:lvl1pPr algn="ctr">
              <a:defRPr sz="4000" b="0">
                <a:ln>
                  <a:noFill/>
                </a:ln>
                <a:solidFill>
                  <a:schemeClr val="tx1"/>
                </a:solidFill>
                <a:latin typeface="+mj-lt"/>
              </a:defRPr>
            </a:lvl1pPr>
          </a:lstStyle>
          <a:p>
            <a:r>
              <a:rPr lang="en-US"/>
              <a:t>Click to edit Master title style</a:t>
            </a:r>
            <a:endParaRPr lang="en-US" dirty="0"/>
          </a:p>
        </p:txBody>
      </p:sp>
      <p:sp>
        <p:nvSpPr>
          <p:cNvPr id="9" name="Content Placeholder 8">
            <a:extLst>
              <a:ext uri="{FF2B5EF4-FFF2-40B4-BE49-F238E27FC236}">
                <a16:creationId xmlns:a16="http://schemas.microsoft.com/office/drawing/2014/main" id="{EC1FEB3F-0898-4AE0-B8C4-970BF80A3766}"/>
              </a:ext>
            </a:extLst>
          </p:cNvPr>
          <p:cNvSpPr>
            <a:spLocks noGrp="1"/>
          </p:cNvSpPr>
          <p:nvPr>
            <p:ph sz="quarter" idx="14"/>
          </p:nvPr>
        </p:nvSpPr>
        <p:spPr bwMode="ltGray">
          <a:xfrm>
            <a:off x="-5291" y="-57584"/>
            <a:ext cx="12192000" cy="4851400"/>
          </a:xfrm>
          <a:custGeom>
            <a:avLst/>
            <a:gdLst>
              <a:gd name="connsiteX0" fmla="*/ 0 w 10561638"/>
              <a:gd name="connsiteY0" fmla="*/ 0 h 3937000"/>
              <a:gd name="connsiteX1" fmla="*/ 1760273 w 10561638"/>
              <a:gd name="connsiteY1" fmla="*/ 0 h 3937000"/>
              <a:gd name="connsiteX2" fmla="*/ 1760273 w 10561638"/>
              <a:gd name="connsiteY2" fmla="*/ 0 h 3937000"/>
              <a:gd name="connsiteX3" fmla="*/ 4400683 w 10561638"/>
              <a:gd name="connsiteY3" fmla="*/ 0 h 3937000"/>
              <a:gd name="connsiteX4" fmla="*/ 10561638 w 10561638"/>
              <a:gd name="connsiteY4" fmla="*/ 0 h 3937000"/>
              <a:gd name="connsiteX5" fmla="*/ 10561638 w 10561638"/>
              <a:gd name="connsiteY5" fmla="*/ 2296583 h 3937000"/>
              <a:gd name="connsiteX6" fmla="*/ 10561638 w 10561638"/>
              <a:gd name="connsiteY6" fmla="*/ 2296583 h 3937000"/>
              <a:gd name="connsiteX7" fmla="*/ 10561638 w 10561638"/>
              <a:gd name="connsiteY7" fmla="*/ 3280833 h 3937000"/>
              <a:gd name="connsiteX8" fmla="*/ 10561638 w 10561638"/>
              <a:gd name="connsiteY8" fmla="*/ 3937000 h 3937000"/>
              <a:gd name="connsiteX9" fmla="*/ 4400683 w 10561638"/>
              <a:gd name="connsiteY9" fmla="*/ 3937000 h 3937000"/>
              <a:gd name="connsiteX10" fmla="*/ 2077263 w 10561638"/>
              <a:gd name="connsiteY10" fmla="*/ 4251330 h 3937000"/>
              <a:gd name="connsiteX11" fmla="*/ 1760273 w 10561638"/>
              <a:gd name="connsiteY11" fmla="*/ 3937000 h 3937000"/>
              <a:gd name="connsiteX12" fmla="*/ 0 w 10561638"/>
              <a:gd name="connsiteY12" fmla="*/ 3937000 h 3937000"/>
              <a:gd name="connsiteX13" fmla="*/ 0 w 10561638"/>
              <a:gd name="connsiteY13" fmla="*/ 3280833 h 3937000"/>
              <a:gd name="connsiteX14" fmla="*/ 0 w 10561638"/>
              <a:gd name="connsiteY14" fmla="*/ 2296583 h 3937000"/>
              <a:gd name="connsiteX15" fmla="*/ 0 w 10561638"/>
              <a:gd name="connsiteY15" fmla="*/ 2296583 h 3937000"/>
              <a:gd name="connsiteX16" fmla="*/ 0 w 10561638"/>
              <a:gd name="connsiteY16" fmla="*/ 0 h 3937000"/>
              <a:gd name="connsiteX0" fmla="*/ 0 w 10561638"/>
              <a:gd name="connsiteY0" fmla="*/ 0 h 4251330"/>
              <a:gd name="connsiteX1" fmla="*/ 1760273 w 10561638"/>
              <a:gd name="connsiteY1" fmla="*/ 0 h 4251330"/>
              <a:gd name="connsiteX2" fmla="*/ 1760273 w 10561638"/>
              <a:gd name="connsiteY2" fmla="*/ 0 h 4251330"/>
              <a:gd name="connsiteX3" fmla="*/ 4400683 w 10561638"/>
              <a:gd name="connsiteY3" fmla="*/ 0 h 4251330"/>
              <a:gd name="connsiteX4" fmla="*/ 10561638 w 10561638"/>
              <a:gd name="connsiteY4" fmla="*/ 0 h 4251330"/>
              <a:gd name="connsiteX5" fmla="*/ 10561638 w 10561638"/>
              <a:gd name="connsiteY5" fmla="*/ 2296583 h 4251330"/>
              <a:gd name="connsiteX6" fmla="*/ 10561638 w 10561638"/>
              <a:gd name="connsiteY6" fmla="*/ 2296583 h 4251330"/>
              <a:gd name="connsiteX7" fmla="*/ 10561638 w 10561638"/>
              <a:gd name="connsiteY7" fmla="*/ 3280833 h 4251330"/>
              <a:gd name="connsiteX8" fmla="*/ 10561638 w 10561638"/>
              <a:gd name="connsiteY8" fmla="*/ 3937000 h 4251330"/>
              <a:gd name="connsiteX9" fmla="*/ 2482983 w 10561638"/>
              <a:gd name="connsiteY9" fmla="*/ 3975100 h 4251330"/>
              <a:gd name="connsiteX10" fmla="*/ 2077263 w 10561638"/>
              <a:gd name="connsiteY10" fmla="*/ 4251330 h 4251330"/>
              <a:gd name="connsiteX11" fmla="*/ 1760273 w 10561638"/>
              <a:gd name="connsiteY11" fmla="*/ 3937000 h 4251330"/>
              <a:gd name="connsiteX12" fmla="*/ 0 w 10561638"/>
              <a:gd name="connsiteY12" fmla="*/ 3937000 h 4251330"/>
              <a:gd name="connsiteX13" fmla="*/ 0 w 10561638"/>
              <a:gd name="connsiteY13" fmla="*/ 3280833 h 4251330"/>
              <a:gd name="connsiteX14" fmla="*/ 0 w 10561638"/>
              <a:gd name="connsiteY14" fmla="*/ 2296583 h 4251330"/>
              <a:gd name="connsiteX15" fmla="*/ 0 w 10561638"/>
              <a:gd name="connsiteY15" fmla="*/ 2296583 h 4251330"/>
              <a:gd name="connsiteX16" fmla="*/ 0 w 10561638"/>
              <a:gd name="connsiteY16" fmla="*/ 0 h 4251330"/>
              <a:gd name="connsiteX0" fmla="*/ 0 w 10561638"/>
              <a:gd name="connsiteY0" fmla="*/ 0 h 4251330"/>
              <a:gd name="connsiteX1" fmla="*/ 1760273 w 10561638"/>
              <a:gd name="connsiteY1" fmla="*/ 0 h 4251330"/>
              <a:gd name="connsiteX2" fmla="*/ 1760273 w 10561638"/>
              <a:gd name="connsiteY2" fmla="*/ 0 h 4251330"/>
              <a:gd name="connsiteX3" fmla="*/ 4400683 w 10561638"/>
              <a:gd name="connsiteY3" fmla="*/ 0 h 4251330"/>
              <a:gd name="connsiteX4" fmla="*/ 10561638 w 10561638"/>
              <a:gd name="connsiteY4" fmla="*/ 0 h 4251330"/>
              <a:gd name="connsiteX5" fmla="*/ 10561638 w 10561638"/>
              <a:gd name="connsiteY5" fmla="*/ 2296583 h 4251330"/>
              <a:gd name="connsiteX6" fmla="*/ 10561638 w 10561638"/>
              <a:gd name="connsiteY6" fmla="*/ 2296583 h 4251330"/>
              <a:gd name="connsiteX7" fmla="*/ 10561638 w 10561638"/>
              <a:gd name="connsiteY7" fmla="*/ 3280833 h 4251330"/>
              <a:gd name="connsiteX8" fmla="*/ 10561638 w 10561638"/>
              <a:gd name="connsiteY8" fmla="*/ 3937000 h 4251330"/>
              <a:gd name="connsiteX9" fmla="*/ 2343283 w 10561638"/>
              <a:gd name="connsiteY9" fmla="*/ 3987800 h 4251330"/>
              <a:gd name="connsiteX10" fmla="*/ 2077263 w 10561638"/>
              <a:gd name="connsiteY10" fmla="*/ 4251330 h 4251330"/>
              <a:gd name="connsiteX11" fmla="*/ 1760273 w 10561638"/>
              <a:gd name="connsiteY11" fmla="*/ 3937000 h 4251330"/>
              <a:gd name="connsiteX12" fmla="*/ 0 w 10561638"/>
              <a:gd name="connsiteY12" fmla="*/ 3937000 h 4251330"/>
              <a:gd name="connsiteX13" fmla="*/ 0 w 10561638"/>
              <a:gd name="connsiteY13" fmla="*/ 3280833 h 4251330"/>
              <a:gd name="connsiteX14" fmla="*/ 0 w 10561638"/>
              <a:gd name="connsiteY14" fmla="*/ 2296583 h 4251330"/>
              <a:gd name="connsiteX15" fmla="*/ 0 w 10561638"/>
              <a:gd name="connsiteY15" fmla="*/ 2296583 h 4251330"/>
              <a:gd name="connsiteX16" fmla="*/ 0 w 10561638"/>
              <a:gd name="connsiteY16" fmla="*/ 0 h 4251330"/>
              <a:gd name="connsiteX0" fmla="*/ 0 w 10561638"/>
              <a:gd name="connsiteY0" fmla="*/ 0 h 4251330"/>
              <a:gd name="connsiteX1" fmla="*/ 1760273 w 10561638"/>
              <a:gd name="connsiteY1" fmla="*/ 0 h 4251330"/>
              <a:gd name="connsiteX2" fmla="*/ 1760273 w 10561638"/>
              <a:gd name="connsiteY2" fmla="*/ 0 h 4251330"/>
              <a:gd name="connsiteX3" fmla="*/ 4400683 w 10561638"/>
              <a:gd name="connsiteY3" fmla="*/ 0 h 4251330"/>
              <a:gd name="connsiteX4" fmla="*/ 10561638 w 10561638"/>
              <a:gd name="connsiteY4" fmla="*/ 0 h 4251330"/>
              <a:gd name="connsiteX5" fmla="*/ 10561638 w 10561638"/>
              <a:gd name="connsiteY5" fmla="*/ 2296583 h 4251330"/>
              <a:gd name="connsiteX6" fmla="*/ 10561638 w 10561638"/>
              <a:gd name="connsiteY6" fmla="*/ 2296583 h 4251330"/>
              <a:gd name="connsiteX7" fmla="*/ 10561638 w 10561638"/>
              <a:gd name="connsiteY7" fmla="*/ 3280833 h 4251330"/>
              <a:gd name="connsiteX8" fmla="*/ 10561638 w 10561638"/>
              <a:gd name="connsiteY8" fmla="*/ 3937000 h 4251330"/>
              <a:gd name="connsiteX9" fmla="*/ 2343283 w 10561638"/>
              <a:gd name="connsiteY9" fmla="*/ 3962400 h 4251330"/>
              <a:gd name="connsiteX10" fmla="*/ 2077263 w 10561638"/>
              <a:gd name="connsiteY10" fmla="*/ 4251330 h 4251330"/>
              <a:gd name="connsiteX11" fmla="*/ 1760273 w 10561638"/>
              <a:gd name="connsiteY11" fmla="*/ 3937000 h 4251330"/>
              <a:gd name="connsiteX12" fmla="*/ 0 w 10561638"/>
              <a:gd name="connsiteY12" fmla="*/ 3937000 h 4251330"/>
              <a:gd name="connsiteX13" fmla="*/ 0 w 10561638"/>
              <a:gd name="connsiteY13" fmla="*/ 3280833 h 4251330"/>
              <a:gd name="connsiteX14" fmla="*/ 0 w 10561638"/>
              <a:gd name="connsiteY14" fmla="*/ 2296583 h 4251330"/>
              <a:gd name="connsiteX15" fmla="*/ 0 w 10561638"/>
              <a:gd name="connsiteY15" fmla="*/ 2296583 h 4251330"/>
              <a:gd name="connsiteX16" fmla="*/ 0 w 10561638"/>
              <a:gd name="connsiteY16" fmla="*/ 0 h 4251330"/>
              <a:gd name="connsiteX0" fmla="*/ 0 w 10561638"/>
              <a:gd name="connsiteY0" fmla="*/ 0 h 4251330"/>
              <a:gd name="connsiteX1" fmla="*/ 1760273 w 10561638"/>
              <a:gd name="connsiteY1" fmla="*/ 0 h 4251330"/>
              <a:gd name="connsiteX2" fmla="*/ 1760273 w 10561638"/>
              <a:gd name="connsiteY2" fmla="*/ 0 h 4251330"/>
              <a:gd name="connsiteX3" fmla="*/ 4400683 w 10561638"/>
              <a:gd name="connsiteY3" fmla="*/ 0 h 4251330"/>
              <a:gd name="connsiteX4" fmla="*/ 10561638 w 10561638"/>
              <a:gd name="connsiteY4" fmla="*/ 0 h 4251330"/>
              <a:gd name="connsiteX5" fmla="*/ 10561638 w 10561638"/>
              <a:gd name="connsiteY5" fmla="*/ 2296583 h 4251330"/>
              <a:gd name="connsiteX6" fmla="*/ 10561638 w 10561638"/>
              <a:gd name="connsiteY6" fmla="*/ 2296583 h 4251330"/>
              <a:gd name="connsiteX7" fmla="*/ 10561638 w 10561638"/>
              <a:gd name="connsiteY7" fmla="*/ 3280833 h 4251330"/>
              <a:gd name="connsiteX8" fmla="*/ 10561638 w 10561638"/>
              <a:gd name="connsiteY8" fmla="*/ 3937000 h 4251330"/>
              <a:gd name="connsiteX9" fmla="*/ 2343283 w 10561638"/>
              <a:gd name="connsiteY9" fmla="*/ 3924300 h 4251330"/>
              <a:gd name="connsiteX10" fmla="*/ 2077263 w 10561638"/>
              <a:gd name="connsiteY10" fmla="*/ 4251330 h 4251330"/>
              <a:gd name="connsiteX11" fmla="*/ 1760273 w 10561638"/>
              <a:gd name="connsiteY11" fmla="*/ 3937000 h 4251330"/>
              <a:gd name="connsiteX12" fmla="*/ 0 w 10561638"/>
              <a:gd name="connsiteY12" fmla="*/ 3937000 h 4251330"/>
              <a:gd name="connsiteX13" fmla="*/ 0 w 10561638"/>
              <a:gd name="connsiteY13" fmla="*/ 3280833 h 4251330"/>
              <a:gd name="connsiteX14" fmla="*/ 0 w 10561638"/>
              <a:gd name="connsiteY14" fmla="*/ 2296583 h 4251330"/>
              <a:gd name="connsiteX15" fmla="*/ 0 w 10561638"/>
              <a:gd name="connsiteY15" fmla="*/ 2296583 h 4251330"/>
              <a:gd name="connsiteX16" fmla="*/ 0 w 10561638"/>
              <a:gd name="connsiteY16" fmla="*/ 0 h 425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561638" h="4251330">
                <a:moveTo>
                  <a:pt x="0" y="0"/>
                </a:moveTo>
                <a:lnTo>
                  <a:pt x="1760273" y="0"/>
                </a:lnTo>
                <a:lnTo>
                  <a:pt x="1760273" y="0"/>
                </a:lnTo>
                <a:lnTo>
                  <a:pt x="4400683" y="0"/>
                </a:lnTo>
                <a:lnTo>
                  <a:pt x="10561638" y="0"/>
                </a:lnTo>
                <a:lnTo>
                  <a:pt x="10561638" y="2296583"/>
                </a:lnTo>
                <a:lnTo>
                  <a:pt x="10561638" y="2296583"/>
                </a:lnTo>
                <a:lnTo>
                  <a:pt x="10561638" y="3280833"/>
                </a:lnTo>
                <a:lnTo>
                  <a:pt x="10561638" y="3937000"/>
                </a:lnTo>
                <a:lnTo>
                  <a:pt x="2343283" y="3924300"/>
                </a:lnTo>
                <a:lnTo>
                  <a:pt x="2077263" y="4251330"/>
                </a:lnTo>
                <a:lnTo>
                  <a:pt x="1760273" y="3937000"/>
                </a:lnTo>
                <a:lnTo>
                  <a:pt x="0" y="3937000"/>
                </a:lnTo>
                <a:lnTo>
                  <a:pt x="0" y="3280833"/>
                </a:lnTo>
                <a:lnTo>
                  <a:pt x="0" y="2296583"/>
                </a:lnTo>
                <a:lnTo>
                  <a:pt x="0" y="2296583"/>
                </a:lnTo>
                <a:lnTo>
                  <a:pt x="0" y="0"/>
                </a:lnTo>
                <a:close/>
              </a:path>
            </a:pathLst>
          </a:custGeom>
          <a:blipFill>
            <a:blip r:embed="rId2">
              <a:duotone>
                <a:schemeClr val="accent1">
                  <a:tint val="98000"/>
                  <a:lumMod val="102000"/>
                </a:schemeClr>
                <a:schemeClr val="accent1">
                  <a:shade val="98000"/>
                  <a:lumMod val="98000"/>
                </a:schemeClr>
              </a:duotone>
            </a:blip>
            <a:tile tx="0" ty="0" sx="100000" sy="100000" flip="none" algn="tl"/>
          </a:blipFill>
          <a:effectLst>
            <a:innerShdw blurRad="63500" dist="50800" dir="5400000">
              <a:prstClr val="black">
                <a:alpha val="50000"/>
              </a:prstClr>
            </a:innerShdw>
          </a:effectLst>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a:extLst>
              <a:ext uri="{FF2B5EF4-FFF2-40B4-BE49-F238E27FC236}">
                <a16:creationId xmlns:a16="http://schemas.microsoft.com/office/drawing/2014/main" id="{F1FE71A4-2AD7-44A1-9075-3AB1A226C1C2}"/>
              </a:ext>
            </a:extLst>
          </p:cNvPr>
          <p:cNvSpPr>
            <a:spLocks noGrp="1"/>
          </p:cNvSpPr>
          <p:nvPr>
            <p:ph type="dt" sz="half" idx="15"/>
          </p:nvPr>
        </p:nvSpPr>
        <p:spPr/>
        <p:txBody>
          <a:bodyPr/>
          <a:lstStyle/>
          <a:p>
            <a:fld id="{FB7F6C47-B260-4BB6-8230-7D14D5CDE026}" type="datetimeFigureOut">
              <a:rPr lang="en-US" noProof="0" smtClean="0"/>
              <a:t>1/22/2024</a:t>
            </a:fld>
            <a:endParaRPr lang="en-US" noProof="0" dirty="0"/>
          </a:p>
        </p:txBody>
      </p:sp>
      <p:sp>
        <p:nvSpPr>
          <p:cNvPr id="4" name="Footer Placeholder 3">
            <a:extLst>
              <a:ext uri="{FF2B5EF4-FFF2-40B4-BE49-F238E27FC236}">
                <a16:creationId xmlns:a16="http://schemas.microsoft.com/office/drawing/2014/main" id="{0F5F74D3-28C0-4AA1-8508-75D32DA3C2A0}"/>
              </a:ext>
            </a:extLst>
          </p:cNvPr>
          <p:cNvSpPr>
            <a:spLocks noGrp="1"/>
          </p:cNvSpPr>
          <p:nvPr>
            <p:ph type="ftr" sz="quarter" idx="16"/>
          </p:nvPr>
        </p:nvSpPr>
        <p:spPr/>
        <p:txBody>
          <a:bodyPr/>
          <a:lstStyle/>
          <a:p>
            <a:r>
              <a:rPr lang="en-US" noProof="0" dirty="0"/>
              <a:t>Add a footer</a:t>
            </a:r>
          </a:p>
        </p:txBody>
      </p:sp>
      <p:sp>
        <p:nvSpPr>
          <p:cNvPr id="8" name="Slide Number Placeholder 7">
            <a:extLst>
              <a:ext uri="{FF2B5EF4-FFF2-40B4-BE49-F238E27FC236}">
                <a16:creationId xmlns:a16="http://schemas.microsoft.com/office/drawing/2014/main" id="{77D83112-B341-46D2-8B30-46DBC3DAE35A}"/>
              </a:ext>
            </a:extLst>
          </p:cNvPr>
          <p:cNvSpPr>
            <a:spLocks noGrp="1"/>
          </p:cNvSpPr>
          <p:nvPr>
            <p:ph type="sldNum" sz="quarter" idx="17"/>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2331117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ltGray">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ffectLst>
            <a:innerShdw blurRad="63500" dist="50800" dir="5400000">
              <a:prstClr val="black">
                <a:alpha val="50000"/>
              </a:prstClr>
            </a:innerShdw>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nchor="ctr" anchorCtr="0"/>
          <a:lstStyle>
            <a:lvl1pPr>
              <a:defRPr b="0"/>
            </a:lvl1p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913A633-0BBE-491F-94FD-A319FC7D2B1A}"/>
              </a:ext>
            </a:extLst>
          </p:cNvPr>
          <p:cNvSpPr>
            <a:spLocks noGrp="1"/>
          </p:cNvSpPr>
          <p:nvPr>
            <p:ph type="dt" sz="half" idx="10"/>
          </p:nvPr>
        </p:nvSpPr>
        <p:spPr/>
        <p:txBody>
          <a:bodyPr/>
          <a:lstStyle/>
          <a:p>
            <a:fld id="{FB7F6C47-B260-4BB6-8230-7D14D5CDE026}" type="datetimeFigureOut">
              <a:rPr lang="en-US" noProof="0" smtClean="0"/>
              <a:t>1/22/2024</a:t>
            </a:fld>
            <a:endParaRPr lang="en-US" noProof="0" dirty="0"/>
          </a:p>
        </p:txBody>
      </p:sp>
      <p:sp>
        <p:nvSpPr>
          <p:cNvPr id="8" name="Footer Placeholder 7">
            <a:extLst>
              <a:ext uri="{FF2B5EF4-FFF2-40B4-BE49-F238E27FC236}">
                <a16:creationId xmlns:a16="http://schemas.microsoft.com/office/drawing/2014/main" id="{9916FEDE-3F7F-4F2C-A341-BDA56AA7C2AC}"/>
              </a:ext>
            </a:extLst>
          </p:cNvPr>
          <p:cNvSpPr>
            <a:spLocks noGrp="1"/>
          </p:cNvSpPr>
          <p:nvPr>
            <p:ph type="ftr" sz="quarter" idx="11"/>
          </p:nvPr>
        </p:nvSpPr>
        <p:spPr/>
        <p:txBody>
          <a:bodyPr/>
          <a:lstStyle/>
          <a:p>
            <a:r>
              <a:rPr lang="en-US" noProof="0" dirty="0"/>
              <a:t>Add a footer</a:t>
            </a:r>
          </a:p>
        </p:txBody>
      </p:sp>
      <p:sp>
        <p:nvSpPr>
          <p:cNvPr id="9" name="Slide Number Placeholder 8">
            <a:extLst>
              <a:ext uri="{FF2B5EF4-FFF2-40B4-BE49-F238E27FC236}">
                <a16:creationId xmlns:a16="http://schemas.microsoft.com/office/drawing/2014/main" id="{0C1EE25F-3E3B-45D3-B259-498E69BF2D67}"/>
              </a:ext>
            </a:extLst>
          </p:cNvPr>
          <p:cNvSpPr>
            <a:spLocks noGrp="1"/>
          </p:cNvSpPr>
          <p:nvPr>
            <p:ph type="sldNum" sz="quarter" idx="12"/>
          </p:nvPr>
        </p:nvSpPr>
        <p:spPr/>
        <p:txBody>
          <a:body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4240281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White">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p:spPr>
        <p:txBody>
          <a:bodyPr vert="horz" lIns="91440" tIns="45720" rIns="91440" bIns="45720" rtlCol="0" anchor="ctr" anchorCtr="0">
            <a:noAutofit/>
          </a:bodyPr>
          <a:lstStyle/>
          <a:p>
            <a:r>
              <a:rPr lang="en-US" noProof="0"/>
              <a:t>Click to edit Master title style</a:t>
            </a:r>
          </a:p>
        </p:txBody>
      </p:sp>
      <p:sp>
        <p:nvSpPr>
          <p:cNvPr id="3" name="Text Placeholder 2"/>
          <p:cNvSpPr>
            <a:spLocks noGrp="1"/>
          </p:cNvSpPr>
          <p:nvPr>
            <p:ph type="body" idx="1"/>
          </p:nvPr>
        </p:nvSpPr>
        <p:spPr>
          <a:xfrm>
            <a:off x="810000" y="2184401"/>
            <a:ext cx="10563285" cy="3674397"/>
          </a:xfrm>
          <a:prstGeom prst="rect">
            <a:avLst/>
          </a:prstGeom>
          <a:effectLst/>
        </p:spPr>
        <p:txBody>
          <a:bodyPr vert="horz" lIns="91440" tIns="45720" rIns="91440" bIns="45720" rtlCol="0" anchor="ctr">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r>
              <a:rPr lang="en-US" noProof="0" dirty="0"/>
              <a:t>Add a footer</a:t>
            </a:r>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FB7F6C47-B260-4BB6-8230-7D14D5CDE026}" type="datetimeFigureOut">
              <a:rPr lang="en-US" noProof="0" smtClean="0"/>
              <a:t>1/22/2024</a:t>
            </a:fld>
            <a:endParaRPr lang="en-US" noProof="0"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A4942799-31AF-4FF8-9D79-C1A3E01FB207}" type="slidenum">
              <a:rPr lang="en-US" noProof="0" smtClean="0"/>
              <a:t>‹#›</a:t>
            </a:fld>
            <a:endParaRPr lang="en-US" noProof="0" dirty="0"/>
          </a:p>
        </p:txBody>
      </p:sp>
    </p:spTree>
    <p:extLst>
      <p:ext uri="{BB962C8B-B14F-4D97-AF65-F5344CB8AC3E}">
        <p14:creationId xmlns:p14="http://schemas.microsoft.com/office/powerpoint/2010/main" val="3689481523"/>
      </p:ext>
    </p:extLst>
  </p:cSld>
  <p:clrMap bg1="lt1" tx1="dk1" bg2="lt2" tx2="dk2" accent1="accent1" accent2="accent2" accent3="accent3" accent4="accent4" accent5="accent5" accent6="accent6" hlink="hlink" folHlink="folHlink"/>
  <p:sldLayoutIdLst>
    <p:sldLayoutId id="2147483673" r:id="rId1"/>
    <p:sldLayoutId id="2147483676" r:id="rId2"/>
    <p:sldLayoutId id="2147483687" r:id="rId3"/>
    <p:sldLayoutId id="2147483688" r:id="rId4"/>
    <p:sldLayoutId id="2147483689" r:id="rId5"/>
    <p:sldLayoutId id="2147483681" r:id="rId6"/>
    <p:sldLayoutId id="2147483690" r:id="rId7"/>
    <p:sldLayoutId id="2147483682" r:id="rId8"/>
    <p:sldLayoutId id="2147483674" r:id="rId9"/>
    <p:sldLayoutId id="2147483675" r:id="rId10"/>
    <p:sldLayoutId id="2147483677" r:id="rId11"/>
    <p:sldLayoutId id="2147483678" r:id="rId12"/>
    <p:sldLayoutId id="2147483679" r:id="rId13"/>
    <p:sldLayoutId id="2147483680" r:id="rId14"/>
    <p:sldLayoutId id="2147483683" r:id="rId15"/>
    <p:sldLayoutId id="2147483684" r:id="rId16"/>
    <p:sldLayoutId id="2147483686" r:id="rId17"/>
  </p:sldLayoutIdLst>
  <p:txStyles>
    <p:titleStyle>
      <a:lvl1pPr algn="l" defTabSz="457200" rtl="0" eaLnBrk="1" latinLnBrk="0" hangingPunct="1">
        <a:spcBef>
          <a:spcPct val="0"/>
        </a:spcBef>
        <a:buNone/>
        <a:defRPr sz="4000" b="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SzPct val="80000"/>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SzPct val="80000"/>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SzPct val="80000"/>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SzPct val="80000"/>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SzPct val="80000"/>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go.microsoft.com/fwlink/?linkid=2007348"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https://pxhere.com/en/photo/374171" TargetMode="Externa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mailto:sgurudanti@roselawgroup.com" TargetMode="External"/><Relationship Id="rId2" Type="http://schemas.openxmlformats.org/officeDocument/2006/relationships/notesSlide" Target="../notesSlides/notesSlide37.xml"/><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bwMode="grayWhite">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D37BC-7D91-4F83-845D-70080D7DD6FC}"/>
              </a:ext>
            </a:extLst>
          </p:cNvPr>
          <p:cNvSpPr>
            <a:spLocks noGrp="1"/>
          </p:cNvSpPr>
          <p:nvPr>
            <p:ph type="ctrTitle"/>
          </p:nvPr>
        </p:nvSpPr>
        <p:spPr bwMode="black"/>
        <p:txBody>
          <a:bodyPr/>
          <a:lstStyle/>
          <a:p>
            <a:r>
              <a:rPr lang="en-US" b="0" dirty="0"/>
              <a:t>How the Corporate Transparency Act will affect your Business</a:t>
            </a:r>
          </a:p>
        </p:txBody>
      </p:sp>
      <p:sp>
        <p:nvSpPr>
          <p:cNvPr id="3" name="Subtitle 2">
            <a:extLst>
              <a:ext uri="{FF2B5EF4-FFF2-40B4-BE49-F238E27FC236}">
                <a16:creationId xmlns:a16="http://schemas.microsoft.com/office/drawing/2014/main" id="{59E5DACC-1D74-41AD-B036-C015472B948F}"/>
              </a:ext>
            </a:extLst>
          </p:cNvPr>
          <p:cNvSpPr>
            <a:spLocks noGrp="1"/>
          </p:cNvSpPr>
          <p:nvPr>
            <p:ph type="subTitle" idx="1"/>
          </p:nvPr>
        </p:nvSpPr>
        <p:spPr>
          <a:xfrm>
            <a:off x="810001" y="5280847"/>
            <a:ext cx="10572000" cy="1220893"/>
          </a:xfrm>
        </p:spPr>
        <p:txBody>
          <a:bodyPr>
            <a:normAutofit fontScale="85000" lnSpcReduction="20000"/>
          </a:bodyPr>
          <a:lstStyle/>
          <a:p>
            <a:r>
              <a:rPr lang="en-US" u="sng" dirty="0"/>
              <a:t>Presented by</a:t>
            </a:r>
            <a:r>
              <a:rPr lang="en-US" dirty="0"/>
              <a:t>: Shruti Gurudanti</a:t>
            </a:r>
          </a:p>
          <a:p>
            <a:r>
              <a:rPr lang="en-US" dirty="0"/>
              <a:t>Partner &amp; Director of Corporate Transactions and Aerospace</a:t>
            </a:r>
          </a:p>
          <a:p>
            <a:r>
              <a:rPr lang="en-US" b="0" dirty="0"/>
              <a:t>Rose Law Group</a:t>
            </a:r>
          </a:p>
          <a:p>
            <a:endParaRPr lang="en-US" sz="2400" dirty="0"/>
          </a:p>
        </p:txBody>
      </p:sp>
      <p:pic>
        <p:nvPicPr>
          <p:cNvPr id="13" name="Picture 12" descr="A black and yellow logo with white text&#10;&#10;Description automatically generated">
            <a:extLst>
              <a:ext uri="{FF2B5EF4-FFF2-40B4-BE49-F238E27FC236}">
                <a16:creationId xmlns:a16="http://schemas.microsoft.com/office/drawing/2014/main" id="{D149AA1F-FE13-0042-1C31-9B98EA8A3030}"/>
              </a:ext>
            </a:extLst>
          </p:cNvPr>
          <p:cNvPicPr>
            <a:picLocks noChangeAspect="1"/>
          </p:cNvPicPr>
          <p:nvPr/>
        </p:nvPicPr>
        <p:blipFill>
          <a:blip r:embed="rId3"/>
          <a:stretch>
            <a:fillRect/>
          </a:stretch>
        </p:blipFill>
        <p:spPr>
          <a:xfrm>
            <a:off x="161157" y="5165619"/>
            <a:ext cx="1577154" cy="1577154"/>
          </a:xfrm>
          <a:prstGeom prst="rect">
            <a:avLst/>
          </a:prstGeom>
        </p:spPr>
      </p:pic>
    </p:spTree>
    <p:extLst>
      <p:ext uri="{BB962C8B-B14F-4D97-AF65-F5344CB8AC3E}">
        <p14:creationId xmlns:p14="http://schemas.microsoft.com/office/powerpoint/2010/main" val="16139758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65665-583F-4DD8-814D-FECA92009E9A}"/>
              </a:ext>
            </a:extLst>
          </p:cNvPr>
          <p:cNvSpPr>
            <a:spLocks noGrp="1"/>
          </p:cNvSpPr>
          <p:nvPr>
            <p:ph type="title"/>
          </p:nvPr>
        </p:nvSpPr>
        <p:spPr bwMode="white"/>
        <p:txBody>
          <a:bodyPr/>
          <a:lstStyle/>
          <a:p>
            <a:r>
              <a:rPr lang="en-US" sz="4000" dirty="0"/>
              <a:t>When must an entity file?</a:t>
            </a:r>
          </a:p>
        </p:txBody>
      </p:sp>
      <p:pic>
        <p:nvPicPr>
          <p:cNvPr id="4" name="Picture 3" descr="A black and yellow logo with white text&#10;&#10;Description automatically generated">
            <a:extLst>
              <a:ext uri="{FF2B5EF4-FFF2-40B4-BE49-F238E27FC236}">
                <a16:creationId xmlns:a16="http://schemas.microsoft.com/office/drawing/2014/main" id="{13E846C7-C0A1-679A-6CF4-FF32CF16813D}"/>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3499008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8939C-950C-DC20-F35D-B502E5E0CA54}"/>
              </a:ext>
            </a:extLst>
          </p:cNvPr>
          <p:cNvSpPr>
            <a:spLocks noGrp="1"/>
          </p:cNvSpPr>
          <p:nvPr>
            <p:ph type="title"/>
          </p:nvPr>
        </p:nvSpPr>
        <p:spPr/>
        <p:txBody>
          <a:bodyPr/>
          <a:lstStyle/>
          <a:p>
            <a:r>
              <a:rPr lang="en-US" dirty="0"/>
              <a:t>When to File?</a:t>
            </a:r>
          </a:p>
        </p:txBody>
      </p:sp>
      <p:graphicFrame>
        <p:nvGraphicFramePr>
          <p:cNvPr id="7" name="Content Placeholder 6">
            <a:extLst>
              <a:ext uri="{FF2B5EF4-FFF2-40B4-BE49-F238E27FC236}">
                <a16:creationId xmlns:a16="http://schemas.microsoft.com/office/drawing/2014/main" id="{307FF363-CF9A-DB6F-E1A1-B84906D92855}"/>
              </a:ext>
            </a:extLst>
          </p:cNvPr>
          <p:cNvGraphicFramePr>
            <a:graphicFrameLocks noGrp="1"/>
          </p:cNvGraphicFramePr>
          <p:nvPr>
            <p:ph sz="half" idx="2"/>
            <p:extLst>
              <p:ext uri="{D42A27DB-BD31-4B8C-83A1-F6EECF244321}">
                <p14:modId xmlns:p14="http://schemas.microsoft.com/office/powerpoint/2010/main" val="4146222942"/>
              </p:ext>
            </p:extLst>
          </p:nvPr>
        </p:nvGraphicFramePr>
        <p:xfrm>
          <a:off x="6187415" y="2222287"/>
          <a:ext cx="5194583" cy="36387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Content Placeholder 3">
            <a:extLst>
              <a:ext uri="{FF2B5EF4-FFF2-40B4-BE49-F238E27FC236}">
                <a16:creationId xmlns:a16="http://schemas.microsoft.com/office/drawing/2014/main" id="{43949778-2FE3-F312-A570-CCDFEBF99EBA}"/>
              </a:ext>
            </a:extLst>
          </p:cNvPr>
          <p:cNvSpPr>
            <a:spLocks noGrp="1"/>
          </p:cNvSpPr>
          <p:nvPr>
            <p:ph sz="half" idx="1"/>
          </p:nvPr>
        </p:nvSpPr>
        <p:spPr/>
        <p:txBody>
          <a:bodyPr>
            <a:normAutofit/>
          </a:bodyPr>
          <a:lstStyle/>
          <a:p>
            <a:r>
              <a:rPr lang="en-US" dirty="0"/>
              <a:t>One-time report (not annual)</a:t>
            </a:r>
          </a:p>
          <a:p>
            <a:r>
              <a:rPr lang="en-US" dirty="0"/>
              <a:t>The due date for the initial report depends </a:t>
            </a:r>
            <a:r>
              <a:rPr lang="en-US" b="1" dirty="0"/>
              <a:t>on when the entity was created</a:t>
            </a:r>
          </a:p>
          <a:p>
            <a:r>
              <a:rPr lang="en-US" b="1" u="sng" dirty="0"/>
              <a:t>Within 30 days from the date of change</a:t>
            </a:r>
          </a:p>
          <a:p>
            <a:pPr marL="0" indent="0">
              <a:buNone/>
            </a:pPr>
            <a:endParaRPr lang="en-US" dirty="0"/>
          </a:p>
          <a:p>
            <a:pPr marL="0" indent="0">
              <a:buNone/>
            </a:pPr>
            <a:r>
              <a:rPr lang="en-US" i="1" dirty="0"/>
              <a:t>(Stay on top of these changes! Include obligations within your operating agreement/bylaws)</a:t>
            </a:r>
            <a:endParaRPr lang="en-US" dirty="0"/>
          </a:p>
        </p:txBody>
      </p:sp>
      <p:pic>
        <p:nvPicPr>
          <p:cNvPr id="9" name="Picture 8" descr="A black and yellow logo with white text&#10;&#10;Description automatically generated">
            <a:extLst>
              <a:ext uri="{FF2B5EF4-FFF2-40B4-BE49-F238E27FC236}">
                <a16:creationId xmlns:a16="http://schemas.microsoft.com/office/drawing/2014/main" id="{2F7167EE-6A11-91C1-E2F9-C6754B410D04}"/>
              </a:ext>
            </a:extLst>
          </p:cNvPr>
          <p:cNvPicPr>
            <a:picLocks noChangeAspect="1"/>
          </p:cNvPicPr>
          <p:nvPr/>
        </p:nvPicPr>
        <p:blipFill>
          <a:blip r:embed="rId8"/>
          <a:stretch>
            <a:fillRect/>
          </a:stretch>
        </p:blipFill>
        <p:spPr>
          <a:xfrm>
            <a:off x="240632" y="6021758"/>
            <a:ext cx="679764" cy="679764"/>
          </a:xfrm>
          <a:prstGeom prst="rect">
            <a:avLst/>
          </a:prstGeom>
        </p:spPr>
      </p:pic>
    </p:spTree>
    <p:extLst>
      <p:ext uri="{BB962C8B-B14F-4D97-AF65-F5344CB8AC3E}">
        <p14:creationId xmlns:p14="http://schemas.microsoft.com/office/powerpoint/2010/main" val="2963056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65665-583F-4DD8-814D-FECA92009E9A}"/>
              </a:ext>
            </a:extLst>
          </p:cNvPr>
          <p:cNvSpPr>
            <a:spLocks noGrp="1"/>
          </p:cNvSpPr>
          <p:nvPr>
            <p:ph type="title"/>
          </p:nvPr>
        </p:nvSpPr>
        <p:spPr bwMode="white"/>
        <p:txBody>
          <a:bodyPr/>
          <a:lstStyle/>
          <a:p>
            <a:r>
              <a:rPr lang="en-US" sz="4000" dirty="0"/>
              <a:t>What must an entity file?</a:t>
            </a:r>
          </a:p>
        </p:txBody>
      </p:sp>
      <p:pic>
        <p:nvPicPr>
          <p:cNvPr id="4" name="Picture 3" descr="A black and yellow logo with white text&#10;&#10;Description automatically generated">
            <a:extLst>
              <a:ext uri="{FF2B5EF4-FFF2-40B4-BE49-F238E27FC236}">
                <a16:creationId xmlns:a16="http://schemas.microsoft.com/office/drawing/2014/main" id="{0B4C46E7-0F32-27E6-71E5-A6FDF082F594}"/>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3550977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597A3-CAEC-4FBF-94DF-5925729E0C97}"/>
              </a:ext>
            </a:extLst>
          </p:cNvPr>
          <p:cNvSpPr>
            <a:spLocks noGrp="1"/>
          </p:cNvSpPr>
          <p:nvPr>
            <p:ph type="title"/>
          </p:nvPr>
        </p:nvSpPr>
        <p:spPr bwMode="white"/>
        <p:txBody>
          <a:bodyPr/>
          <a:lstStyle/>
          <a:p>
            <a:r>
              <a:rPr lang="en-US" dirty="0"/>
              <a:t>Information to Report</a:t>
            </a:r>
          </a:p>
        </p:txBody>
      </p:sp>
      <p:sp>
        <p:nvSpPr>
          <p:cNvPr id="3" name="Content Placeholder 2">
            <a:extLst>
              <a:ext uri="{FF2B5EF4-FFF2-40B4-BE49-F238E27FC236}">
                <a16:creationId xmlns:a16="http://schemas.microsoft.com/office/drawing/2014/main" id="{77EF5FD3-E825-420F-8A22-D0B5F329468F}"/>
              </a:ext>
            </a:extLst>
          </p:cNvPr>
          <p:cNvSpPr>
            <a:spLocks noGrp="1"/>
          </p:cNvSpPr>
          <p:nvPr>
            <p:ph sz="half" idx="2"/>
          </p:nvPr>
        </p:nvSpPr>
        <p:spPr/>
        <p:txBody>
          <a:bodyPr>
            <a:normAutofit/>
          </a:bodyPr>
          <a:lstStyle/>
          <a:p>
            <a:pPr marL="0" indent="0">
              <a:buNone/>
            </a:pPr>
            <a:r>
              <a:rPr lang="en-US" dirty="0">
                <a:ea typeface="Tahoma" panose="020B0604030504040204" pitchFamily="34" charset="0"/>
                <a:cs typeface="Tahoma" panose="020B0604030504040204" pitchFamily="34" charset="0"/>
              </a:rPr>
              <a:t>Reports include information about: </a:t>
            </a:r>
          </a:p>
          <a:p>
            <a:pPr marL="514350" indent="-514350">
              <a:buFont typeface="+mj-lt"/>
              <a:buAutoNum type="arabicPeriod"/>
            </a:pPr>
            <a:r>
              <a:rPr lang="en-US" dirty="0">
                <a:ea typeface="Tahoma" panose="020B0604030504040204" pitchFamily="34" charset="0"/>
                <a:cs typeface="Tahoma" panose="020B0604030504040204" pitchFamily="34" charset="0"/>
              </a:rPr>
              <a:t>The Reporting Company;</a:t>
            </a:r>
          </a:p>
          <a:p>
            <a:pPr marL="514350" indent="-514350">
              <a:buFont typeface="+mj-lt"/>
              <a:buAutoNum type="arabicPeriod"/>
            </a:pPr>
            <a:r>
              <a:rPr lang="en-US" dirty="0">
                <a:ea typeface="Tahoma" panose="020B0604030504040204" pitchFamily="34" charset="0"/>
                <a:cs typeface="Tahoma" panose="020B0604030504040204" pitchFamily="34" charset="0"/>
              </a:rPr>
              <a:t>The Reporting Company’s beneficial owners (BO); and</a:t>
            </a:r>
          </a:p>
          <a:p>
            <a:pPr marL="514350" indent="-514350">
              <a:buFont typeface="+mj-lt"/>
              <a:buAutoNum type="arabicPeriod"/>
            </a:pPr>
            <a:r>
              <a:rPr lang="en-US" dirty="0">
                <a:ea typeface="Tahoma" panose="020B0604030504040204" pitchFamily="34" charset="0"/>
                <a:cs typeface="Tahoma" panose="020B0604030504040204" pitchFamily="34" charset="0"/>
              </a:rPr>
              <a:t>“Company applicants” (CA) who made the filings to create the entity (only for entities formed after 2024).</a:t>
            </a:r>
          </a:p>
        </p:txBody>
      </p:sp>
      <p:pic>
        <p:nvPicPr>
          <p:cNvPr id="6" name="Picture 5" descr="A black and yellow logo with white text&#10;&#10;Description automatically generated">
            <a:extLst>
              <a:ext uri="{FF2B5EF4-FFF2-40B4-BE49-F238E27FC236}">
                <a16:creationId xmlns:a16="http://schemas.microsoft.com/office/drawing/2014/main" id="{D479CE13-C7EA-CC5C-5959-366D8E341D73}"/>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17294628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597A3-CAEC-4FBF-94DF-5925729E0C97}"/>
              </a:ext>
            </a:extLst>
          </p:cNvPr>
          <p:cNvSpPr>
            <a:spLocks noGrp="1"/>
          </p:cNvSpPr>
          <p:nvPr>
            <p:ph type="title"/>
          </p:nvPr>
        </p:nvSpPr>
        <p:spPr bwMode="white"/>
        <p:txBody>
          <a:bodyPr/>
          <a:lstStyle/>
          <a:p>
            <a:r>
              <a:rPr lang="en-US" dirty="0"/>
              <a:t>Information on the Reporting Company</a:t>
            </a:r>
          </a:p>
        </p:txBody>
      </p:sp>
      <p:sp>
        <p:nvSpPr>
          <p:cNvPr id="3" name="Content Placeholder 2">
            <a:extLst>
              <a:ext uri="{FF2B5EF4-FFF2-40B4-BE49-F238E27FC236}">
                <a16:creationId xmlns:a16="http://schemas.microsoft.com/office/drawing/2014/main" id="{77EF5FD3-E825-420F-8A22-D0B5F329468F}"/>
              </a:ext>
            </a:extLst>
          </p:cNvPr>
          <p:cNvSpPr>
            <a:spLocks noGrp="1"/>
          </p:cNvSpPr>
          <p:nvPr>
            <p:ph sz="half" idx="2"/>
          </p:nvPr>
        </p:nvSpPr>
        <p:spPr/>
        <p:txBody>
          <a:bodyPr>
            <a:normAutofit/>
          </a:bodyPr>
          <a:lstStyle/>
          <a:p>
            <a:pPr marL="514350" indent="-514350">
              <a:buFont typeface="+mj-lt"/>
              <a:buAutoNum type="arabicPeriod"/>
            </a:pPr>
            <a:r>
              <a:rPr lang="en-US" dirty="0">
                <a:ea typeface="Tahoma" panose="020B0604030504040204" pitchFamily="34" charset="0"/>
                <a:cs typeface="Tahoma" panose="020B0604030504040204" pitchFamily="34" charset="0"/>
              </a:rPr>
              <a:t>Full legal name</a:t>
            </a:r>
          </a:p>
          <a:p>
            <a:pPr marL="514350" indent="-514350">
              <a:buFont typeface="+mj-lt"/>
              <a:buAutoNum type="arabicPeriod"/>
            </a:pPr>
            <a:r>
              <a:rPr lang="en-US" dirty="0">
                <a:ea typeface="Tahoma" panose="020B0604030504040204" pitchFamily="34" charset="0"/>
                <a:cs typeface="Tahoma" panose="020B0604030504040204" pitchFamily="34" charset="0"/>
              </a:rPr>
              <a:t>Any trade name or “doing business as” (d/b/a) name</a:t>
            </a:r>
          </a:p>
          <a:p>
            <a:pPr marL="514350" indent="-514350">
              <a:buFont typeface="+mj-lt"/>
              <a:buAutoNum type="arabicPeriod"/>
            </a:pPr>
            <a:r>
              <a:rPr lang="en-US" dirty="0">
                <a:ea typeface="Tahoma" panose="020B0604030504040204" pitchFamily="34" charset="0"/>
                <a:cs typeface="Tahoma" panose="020B0604030504040204" pitchFamily="34" charset="0"/>
              </a:rPr>
              <a:t>Current address</a:t>
            </a:r>
          </a:p>
          <a:p>
            <a:pPr marL="514350" indent="-514350">
              <a:buFont typeface="+mj-lt"/>
              <a:buAutoNum type="arabicPeriod"/>
            </a:pPr>
            <a:r>
              <a:rPr lang="en-US" dirty="0">
                <a:ea typeface="Tahoma" panose="020B0604030504040204" pitchFamily="34" charset="0"/>
                <a:cs typeface="Tahoma" panose="020B0604030504040204" pitchFamily="34" charset="0"/>
              </a:rPr>
              <a:t>Jurisdiction of formation</a:t>
            </a:r>
          </a:p>
          <a:p>
            <a:pPr marL="514350" indent="-514350">
              <a:buFont typeface="+mj-lt"/>
              <a:buAutoNum type="arabicPeriod"/>
            </a:pPr>
            <a:r>
              <a:rPr lang="en-US" dirty="0">
                <a:ea typeface="Tahoma" panose="020B0604030504040204" pitchFamily="34" charset="0"/>
                <a:cs typeface="Tahoma" panose="020B0604030504040204" pitchFamily="34" charset="0"/>
              </a:rPr>
              <a:t>Federal taxpayer ID number</a:t>
            </a:r>
          </a:p>
        </p:txBody>
      </p:sp>
      <p:pic>
        <p:nvPicPr>
          <p:cNvPr id="5" name="Picture 4" descr="A black and yellow logo with white text&#10;&#10;Description automatically generated">
            <a:extLst>
              <a:ext uri="{FF2B5EF4-FFF2-40B4-BE49-F238E27FC236}">
                <a16:creationId xmlns:a16="http://schemas.microsoft.com/office/drawing/2014/main" id="{9A47EF1A-DCE4-3809-3B83-D053ED269885}"/>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35157612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597A3-CAEC-4FBF-94DF-5925729E0C97}"/>
              </a:ext>
            </a:extLst>
          </p:cNvPr>
          <p:cNvSpPr>
            <a:spLocks noGrp="1"/>
          </p:cNvSpPr>
          <p:nvPr>
            <p:ph type="title"/>
          </p:nvPr>
        </p:nvSpPr>
        <p:spPr bwMode="white"/>
        <p:txBody>
          <a:bodyPr/>
          <a:lstStyle/>
          <a:p>
            <a:r>
              <a:rPr lang="en-US" dirty="0"/>
              <a:t>Information on (each) BO &amp; CA</a:t>
            </a:r>
          </a:p>
        </p:txBody>
      </p:sp>
      <p:sp>
        <p:nvSpPr>
          <p:cNvPr id="3" name="Content Placeholder 2">
            <a:extLst>
              <a:ext uri="{FF2B5EF4-FFF2-40B4-BE49-F238E27FC236}">
                <a16:creationId xmlns:a16="http://schemas.microsoft.com/office/drawing/2014/main" id="{77EF5FD3-E825-420F-8A22-D0B5F329468F}"/>
              </a:ext>
            </a:extLst>
          </p:cNvPr>
          <p:cNvSpPr>
            <a:spLocks noGrp="1"/>
          </p:cNvSpPr>
          <p:nvPr>
            <p:ph sz="half" idx="2"/>
          </p:nvPr>
        </p:nvSpPr>
        <p:spPr>
          <a:xfrm>
            <a:off x="810000" y="2364816"/>
            <a:ext cx="10571998" cy="3403467"/>
          </a:xfrm>
        </p:spPr>
        <p:txBody>
          <a:bodyPr>
            <a:normAutofit fontScale="77500" lnSpcReduction="20000"/>
          </a:bodyPr>
          <a:lstStyle/>
          <a:p>
            <a:pPr marL="514350" indent="-514350">
              <a:buFont typeface="+mj-lt"/>
              <a:buAutoNum type="arabicPeriod"/>
            </a:pPr>
            <a:r>
              <a:rPr lang="en-US" dirty="0">
                <a:ea typeface="Tahoma" panose="020B0604030504040204" pitchFamily="34" charset="0"/>
                <a:cs typeface="Tahoma" panose="020B0604030504040204" pitchFamily="34" charset="0"/>
              </a:rPr>
              <a:t>Full legal name</a:t>
            </a:r>
          </a:p>
          <a:p>
            <a:pPr marL="514350" indent="-514350">
              <a:buFont typeface="+mj-lt"/>
              <a:buAutoNum type="arabicPeriod"/>
            </a:pPr>
            <a:r>
              <a:rPr lang="en-US" dirty="0">
                <a:ea typeface="Tahoma" panose="020B0604030504040204" pitchFamily="34" charset="0"/>
                <a:cs typeface="Tahoma" panose="020B0604030504040204" pitchFamily="34" charset="0"/>
              </a:rPr>
              <a:t>Date of birth</a:t>
            </a:r>
          </a:p>
          <a:p>
            <a:pPr marL="514350" indent="-514350">
              <a:buFont typeface="+mj-lt"/>
              <a:buAutoNum type="arabicPeriod"/>
            </a:pPr>
            <a:r>
              <a:rPr lang="en-US" dirty="0">
                <a:ea typeface="Tahoma" panose="020B0604030504040204" pitchFamily="34" charset="0"/>
                <a:cs typeface="Tahoma" panose="020B0604030504040204" pitchFamily="34" charset="0"/>
              </a:rPr>
              <a:t>Current address (</a:t>
            </a:r>
            <a:r>
              <a:rPr lang="en-US" i="1" dirty="0">
                <a:ea typeface="Tahoma" panose="020B0604030504040204" pitchFamily="34" charset="0"/>
                <a:cs typeface="Tahoma" panose="020B0604030504040204" pitchFamily="34" charset="0"/>
              </a:rPr>
              <a:t>residential for BO / Company for CA</a:t>
            </a:r>
            <a:r>
              <a:rPr lang="en-US" dirty="0">
                <a:ea typeface="Tahoma" panose="020B0604030504040204" pitchFamily="34" charset="0"/>
                <a:cs typeface="Tahoma" panose="020B0604030504040204" pitchFamily="34" charset="0"/>
              </a:rPr>
              <a:t>)</a:t>
            </a:r>
          </a:p>
          <a:p>
            <a:pPr marL="514350" indent="-514350">
              <a:buFont typeface="+mj-lt"/>
              <a:buAutoNum type="arabicPeriod"/>
            </a:pPr>
            <a:r>
              <a:rPr lang="en-US" dirty="0">
                <a:ea typeface="Tahoma" panose="020B0604030504040204" pitchFamily="34" charset="0"/>
                <a:cs typeface="Tahoma" panose="020B0604030504040204" pitchFamily="34" charset="0"/>
              </a:rPr>
              <a:t>Unique identifying number and issuing jurisdiction (e.g., U.S. passport or driver license)</a:t>
            </a:r>
          </a:p>
          <a:p>
            <a:pPr marL="514350" indent="-514350">
              <a:buFont typeface="+mj-lt"/>
              <a:buAutoNum type="arabicPeriod"/>
            </a:pPr>
            <a:r>
              <a:rPr lang="en-US" dirty="0">
                <a:ea typeface="Tahoma" panose="020B0604030504040204" pitchFamily="34" charset="0"/>
                <a:cs typeface="Tahoma" panose="020B0604030504040204" pitchFamily="34" charset="0"/>
              </a:rPr>
              <a:t>Image of document with identifying number</a:t>
            </a:r>
          </a:p>
          <a:p>
            <a:pPr marL="0" indent="0">
              <a:buNone/>
            </a:pPr>
            <a:endParaRPr lang="en-US" sz="2800" i="1" dirty="0">
              <a:ea typeface="Tahoma" panose="020B0604030504040204" pitchFamily="34" charset="0"/>
              <a:cs typeface="Tahoma" panose="020B0604030504040204" pitchFamily="34" charset="0"/>
            </a:endParaRPr>
          </a:p>
          <a:p>
            <a:pPr marL="0" indent="0">
              <a:buNone/>
            </a:pPr>
            <a:r>
              <a:rPr lang="en-US" sz="2800" i="1" dirty="0">
                <a:ea typeface="Tahoma" panose="020B0604030504040204" pitchFamily="34" charset="0"/>
                <a:cs typeface="Tahoma" panose="020B0604030504040204" pitchFamily="34" charset="0"/>
              </a:rPr>
              <a:t>* </a:t>
            </a:r>
            <a:r>
              <a:rPr lang="en-US" sz="2800" i="1" u="sng" dirty="0">
                <a:ea typeface="Tahoma" panose="020B0604030504040204" pitchFamily="34" charset="0"/>
                <a:cs typeface="Tahoma" panose="020B0604030504040204" pitchFamily="34" charset="0"/>
              </a:rPr>
              <a:t>FinCEN Identifier</a:t>
            </a:r>
            <a:r>
              <a:rPr lang="en-US" sz="2800" i="1" dirty="0">
                <a:ea typeface="Tahoma" panose="020B0604030504040204" pitchFamily="34" charset="0"/>
                <a:cs typeface="Tahoma" panose="020B0604030504040204" pitchFamily="34" charset="0"/>
              </a:rPr>
              <a:t>: individuals &amp; entities may apply for and obtain a FinCEN identifier, which can be included on filings in lieu of this information. </a:t>
            </a:r>
          </a:p>
        </p:txBody>
      </p:sp>
      <p:pic>
        <p:nvPicPr>
          <p:cNvPr id="10" name="Picture 9" descr="A black and yellow logo with white text&#10;&#10;Description automatically generated">
            <a:extLst>
              <a:ext uri="{FF2B5EF4-FFF2-40B4-BE49-F238E27FC236}">
                <a16:creationId xmlns:a16="http://schemas.microsoft.com/office/drawing/2014/main" id="{C0307DAD-2B2B-0074-3FD9-489B96A3D108}"/>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42913109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65665-583F-4DD8-814D-FECA92009E9A}"/>
              </a:ext>
            </a:extLst>
          </p:cNvPr>
          <p:cNvSpPr>
            <a:spLocks noGrp="1"/>
          </p:cNvSpPr>
          <p:nvPr>
            <p:ph type="title"/>
          </p:nvPr>
        </p:nvSpPr>
        <p:spPr bwMode="white"/>
        <p:txBody>
          <a:bodyPr/>
          <a:lstStyle/>
          <a:p>
            <a:r>
              <a:rPr lang="en-US" sz="4000" dirty="0"/>
              <a:t>Who is a “Beneficial Owner”?</a:t>
            </a:r>
          </a:p>
        </p:txBody>
      </p:sp>
      <p:pic>
        <p:nvPicPr>
          <p:cNvPr id="4" name="Picture 3" descr="A black and yellow logo with white text&#10;&#10;Description automatically generated">
            <a:extLst>
              <a:ext uri="{FF2B5EF4-FFF2-40B4-BE49-F238E27FC236}">
                <a16:creationId xmlns:a16="http://schemas.microsoft.com/office/drawing/2014/main" id="{72A26643-E3C3-326B-673B-699519E8AC07}"/>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32158357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6B58F-1CF7-41B5-BF70-710D7AC7941C}"/>
              </a:ext>
            </a:extLst>
          </p:cNvPr>
          <p:cNvSpPr>
            <a:spLocks noGrp="1"/>
          </p:cNvSpPr>
          <p:nvPr>
            <p:ph type="title"/>
          </p:nvPr>
        </p:nvSpPr>
        <p:spPr/>
        <p:txBody>
          <a:bodyPr/>
          <a:lstStyle/>
          <a:p>
            <a:r>
              <a:rPr lang="en-US" dirty="0"/>
              <a:t>Beneficial Owner</a:t>
            </a:r>
          </a:p>
        </p:txBody>
      </p:sp>
      <p:sp>
        <p:nvSpPr>
          <p:cNvPr id="3" name="Content Placeholder 2">
            <a:extLst>
              <a:ext uri="{FF2B5EF4-FFF2-40B4-BE49-F238E27FC236}">
                <a16:creationId xmlns:a16="http://schemas.microsoft.com/office/drawing/2014/main" id="{F3FF1311-DD92-45BA-B10F-C1A324C27B55}"/>
              </a:ext>
            </a:extLst>
          </p:cNvPr>
          <p:cNvSpPr>
            <a:spLocks noGrp="1"/>
          </p:cNvSpPr>
          <p:nvPr>
            <p:ph sz="half" idx="4294967295"/>
          </p:nvPr>
        </p:nvSpPr>
        <p:spPr>
          <a:xfrm>
            <a:off x="810000" y="2440690"/>
            <a:ext cx="10571998" cy="3561348"/>
          </a:xfrm>
        </p:spPr>
        <p:txBody>
          <a:bodyPr>
            <a:normAutofit fontScale="92500"/>
          </a:bodyPr>
          <a:lstStyle/>
          <a:p>
            <a:pPr marL="0" indent="0" algn="just">
              <a:buNone/>
            </a:pPr>
            <a:r>
              <a:rPr lang="en-US" sz="2800" dirty="0"/>
              <a:t>“Beneficial owner” of a Reporting Company is any individual who, </a:t>
            </a:r>
            <a:r>
              <a:rPr lang="en-US" sz="2800" b="1" dirty="0"/>
              <a:t>directly or indirectly</a:t>
            </a:r>
            <a:r>
              <a:rPr lang="en-US" sz="2800" dirty="0"/>
              <a:t>: </a:t>
            </a:r>
          </a:p>
          <a:p>
            <a:pPr marL="0" indent="0" algn="just">
              <a:buNone/>
            </a:pPr>
            <a:endParaRPr lang="en-US" sz="2800" dirty="0"/>
          </a:p>
          <a:p>
            <a:pPr algn="just"/>
            <a:r>
              <a:rPr lang="en-US" sz="2800" dirty="0"/>
              <a:t>Exercises “</a:t>
            </a:r>
            <a:r>
              <a:rPr lang="en-US" sz="2800" b="1" dirty="0"/>
              <a:t>substantial control</a:t>
            </a:r>
            <a:r>
              <a:rPr lang="en-US" sz="2800" dirty="0"/>
              <a:t>” over the Reporting Company</a:t>
            </a:r>
          </a:p>
          <a:p>
            <a:pPr marL="0" indent="0" algn="ctr">
              <a:buNone/>
            </a:pPr>
            <a:r>
              <a:rPr lang="en-US" sz="2800" dirty="0">
                <a:solidFill>
                  <a:srgbClr val="C00000"/>
                </a:solidFill>
              </a:rPr>
              <a:t>OR </a:t>
            </a:r>
          </a:p>
          <a:p>
            <a:pPr algn="just"/>
            <a:r>
              <a:rPr lang="en-US" sz="2800" b="1" dirty="0"/>
              <a:t>Owns or controls 25%+ of ownership </a:t>
            </a:r>
            <a:r>
              <a:rPr lang="en-US" sz="2800" dirty="0"/>
              <a:t>in the Reporting Company. </a:t>
            </a:r>
          </a:p>
        </p:txBody>
      </p:sp>
      <p:pic>
        <p:nvPicPr>
          <p:cNvPr id="6" name="Picture 5" descr="A black and yellow logo with white text&#10;&#10;Description automatically generated">
            <a:extLst>
              <a:ext uri="{FF2B5EF4-FFF2-40B4-BE49-F238E27FC236}">
                <a16:creationId xmlns:a16="http://schemas.microsoft.com/office/drawing/2014/main" id="{285F4980-FEC0-ED66-D76C-B83426D2193D}"/>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780158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65665-583F-4DD8-814D-FECA92009E9A}"/>
              </a:ext>
            </a:extLst>
          </p:cNvPr>
          <p:cNvSpPr>
            <a:spLocks noGrp="1"/>
          </p:cNvSpPr>
          <p:nvPr>
            <p:ph type="title"/>
          </p:nvPr>
        </p:nvSpPr>
        <p:spPr bwMode="white"/>
        <p:txBody>
          <a:bodyPr/>
          <a:lstStyle/>
          <a:p>
            <a:r>
              <a:rPr lang="en-US" sz="4000" dirty="0"/>
              <a:t>How is “Substantial Control” defined?</a:t>
            </a:r>
          </a:p>
        </p:txBody>
      </p:sp>
      <p:pic>
        <p:nvPicPr>
          <p:cNvPr id="4" name="Picture 3" descr="A black and yellow logo with white text&#10;&#10;Description automatically generated">
            <a:extLst>
              <a:ext uri="{FF2B5EF4-FFF2-40B4-BE49-F238E27FC236}">
                <a16:creationId xmlns:a16="http://schemas.microsoft.com/office/drawing/2014/main" id="{64E37D2F-403E-8623-EE66-D04872DAA723}"/>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36691736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6B58F-1CF7-41B5-BF70-710D7AC7941C}"/>
              </a:ext>
            </a:extLst>
          </p:cNvPr>
          <p:cNvSpPr>
            <a:spLocks noGrp="1"/>
          </p:cNvSpPr>
          <p:nvPr>
            <p:ph type="title"/>
          </p:nvPr>
        </p:nvSpPr>
        <p:spPr/>
        <p:txBody>
          <a:bodyPr/>
          <a:lstStyle/>
          <a:p>
            <a:r>
              <a:rPr lang="en-US" dirty="0"/>
              <a:t>“Substantial Control”</a:t>
            </a:r>
          </a:p>
        </p:txBody>
      </p:sp>
      <p:sp>
        <p:nvSpPr>
          <p:cNvPr id="3" name="Content Placeholder 2">
            <a:extLst>
              <a:ext uri="{FF2B5EF4-FFF2-40B4-BE49-F238E27FC236}">
                <a16:creationId xmlns:a16="http://schemas.microsoft.com/office/drawing/2014/main" id="{F3FF1311-DD92-45BA-B10F-C1A324C27B55}"/>
              </a:ext>
            </a:extLst>
          </p:cNvPr>
          <p:cNvSpPr>
            <a:spLocks noGrp="1"/>
          </p:cNvSpPr>
          <p:nvPr>
            <p:ph sz="half" idx="4294967295"/>
          </p:nvPr>
        </p:nvSpPr>
        <p:spPr>
          <a:xfrm>
            <a:off x="810000" y="2440690"/>
            <a:ext cx="10571998" cy="3561348"/>
          </a:xfrm>
        </p:spPr>
        <p:txBody>
          <a:bodyPr>
            <a:normAutofit fontScale="70000" lnSpcReduction="20000"/>
          </a:bodyPr>
          <a:lstStyle/>
          <a:p>
            <a:pPr marL="0" indent="0" algn="just">
              <a:buNone/>
            </a:pPr>
            <a:r>
              <a:rPr lang="en-US" sz="2800" dirty="0"/>
              <a:t>An </a:t>
            </a:r>
            <a:r>
              <a:rPr lang="en-US" sz="2800" u="sng" dirty="0"/>
              <a:t>individual</a:t>
            </a:r>
            <a:r>
              <a:rPr lang="en-US" sz="2800" dirty="0"/>
              <a:t> exercises “substantial control” over a Reporting Company if the individual: </a:t>
            </a:r>
          </a:p>
          <a:p>
            <a:pPr marL="0" indent="0" algn="just">
              <a:buNone/>
            </a:pPr>
            <a:endParaRPr lang="en-US" sz="2800" dirty="0"/>
          </a:p>
          <a:p>
            <a:pPr marL="514350" indent="-514350" algn="just">
              <a:buFont typeface="+mj-lt"/>
              <a:buAutoNum type="arabicPeriod"/>
            </a:pPr>
            <a:r>
              <a:rPr lang="en-US" sz="2800" dirty="0"/>
              <a:t>Serves as a senior officer (e.g., CEO, CFO, President, COO, Manager)</a:t>
            </a:r>
          </a:p>
          <a:p>
            <a:pPr marL="514350" indent="-514350" algn="just">
              <a:buFont typeface="+mj-lt"/>
              <a:buAutoNum type="arabicPeriod"/>
            </a:pPr>
            <a:r>
              <a:rPr lang="en-US" sz="2800" dirty="0"/>
              <a:t>Has authority to appoint or remove any senior officer or a majority of the board; </a:t>
            </a:r>
            <a:endParaRPr lang="en-US" sz="2800" dirty="0">
              <a:solidFill>
                <a:srgbClr val="C00000"/>
              </a:solidFill>
            </a:endParaRPr>
          </a:p>
          <a:p>
            <a:pPr marL="514350" indent="-514350" algn="just">
              <a:buFont typeface="+mj-lt"/>
              <a:buAutoNum type="arabicPeriod"/>
            </a:pPr>
            <a:r>
              <a:rPr lang="en-US" sz="2800" dirty="0"/>
              <a:t>Directs, determines, or has substantial influence over important decisions made by the Reporting Company (nature &amp; scope of business, transfer of assets, reorganization, dissolution, major expenditures &amp; investments, compensation of senior officers, and significant contracts); </a:t>
            </a:r>
            <a:r>
              <a:rPr lang="en-US" sz="2800" b="1" dirty="0">
                <a:solidFill>
                  <a:srgbClr val="C00000"/>
                </a:solidFill>
              </a:rPr>
              <a:t>OR</a:t>
            </a:r>
          </a:p>
          <a:p>
            <a:pPr marL="514350" indent="-514350" algn="just">
              <a:buFont typeface="+mj-lt"/>
              <a:buAutoNum type="arabicPeriod"/>
            </a:pPr>
            <a:r>
              <a:rPr lang="en-US" sz="2800" dirty="0"/>
              <a:t>Has any other form of substantial control over the Reporting Company </a:t>
            </a:r>
            <a:r>
              <a:rPr lang="en-US" sz="2800" i="1" dirty="0"/>
              <a:t>(</a:t>
            </a:r>
            <a:r>
              <a:rPr lang="en-US" sz="2800" u="sng" dirty="0"/>
              <a:t>catch-all provision</a:t>
            </a:r>
            <a:r>
              <a:rPr lang="en-US" sz="2800" i="1" dirty="0"/>
              <a:t>)</a:t>
            </a:r>
          </a:p>
        </p:txBody>
      </p:sp>
      <p:pic>
        <p:nvPicPr>
          <p:cNvPr id="7" name="Picture 6" descr="A black and yellow logo with white text&#10;&#10;Description automatically generated">
            <a:extLst>
              <a:ext uri="{FF2B5EF4-FFF2-40B4-BE49-F238E27FC236}">
                <a16:creationId xmlns:a16="http://schemas.microsoft.com/office/drawing/2014/main" id="{4A624D95-E9E3-C8D6-DADC-545C11B4B594}"/>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3792811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8DCA46-603B-4178-8707-30E192CE6B8D}"/>
              </a:ext>
            </a:extLst>
          </p:cNvPr>
          <p:cNvSpPr>
            <a:spLocks noGrp="1"/>
          </p:cNvSpPr>
          <p:nvPr>
            <p:ph type="title"/>
          </p:nvPr>
        </p:nvSpPr>
        <p:spPr/>
        <p:txBody>
          <a:bodyPr/>
          <a:lstStyle/>
          <a:p>
            <a:r>
              <a:rPr lang="en-US" dirty="0"/>
              <a:t>Background</a:t>
            </a:r>
          </a:p>
        </p:txBody>
      </p:sp>
      <p:sp>
        <p:nvSpPr>
          <p:cNvPr id="8" name="TextBox 7">
            <a:hlinkClick r:id="rId3"/>
            <a:extLst>
              <a:ext uri="{FF2B5EF4-FFF2-40B4-BE49-F238E27FC236}">
                <a16:creationId xmlns:a16="http://schemas.microsoft.com/office/drawing/2014/main" id="{5FC6C278-4035-446A-A94B-030E792FDDF5}"/>
              </a:ext>
            </a:extLst>
          </p:cNvPr>
          <p:cNvSpPr txBox="1"/>
          <p:nvPr/>
        </p:nvSpPr>
        <p:spPr>
          <a:xfrm>
            <a:off x="855022" y="2459504"/>
            <a:ext cx="10571997" cy="1679048"/>
          </a:xfrm>
          <a:prstGeom prst="rect">
            <a:avLst/>
          </a:prstGeom>
          <a:noFill/>
        </p:spPr>
        <p:txBody>
          <a:bodyPr wrap="square" rtlCol="0">
            <a:noAutofit/>
          </a:bodyPr>
          <a:lstStyle/>
          <a:p>
            <a:pPr marL="285750" indent="-285750" algn="just">
              <a:buFont typeface="Arial" panose="020B0604020202020204" pitchFamily="34" charset="0"/>
              <a:buChar char="•"/>
            </a:pPr>
            <a:r>
              <a:rPr lang="en-US" dirty="0"/>
              <a:t>Anti-Money Laundering Act of 2020 (AMLA) was introduced to update the anti-money laundering laws in the US.  </a:t>
            </a:r>
          </a:p>
          <a:p>
            <a:pPr marL="285750" indent="-285750" algn="just">
              <a:buFont typeface="Arial" panose="020B0604020202020204" pitchFamily="34" charset="0"/>
              <a:buChar char="•"/>
            </a:pPr>
            <a:endParaRPr lang="en-US" dirty="0"/>
          </a:p>
          <a:p>
            <a:pPr marL="285750" indent="-285750" algn="just">
              <a:buFont typeface="Arial" panose="020B0604020202020204" pitchFamily="34" charset="0"/>
              <a:buChar char="•"/>
            </a:pPr>
            <a:r>
              <a:rPr lang="en-US" dirty="0"/>
              <a:t>The Corporate Transparency Act (CTA) is the most notable addition. </a:t>
            </a:r>
          </a:p>
          <a:p>
            <a:pPr marL="285750" indent="-285750" algn="just">
              <a:buFont typeface="Arial" panose="020B0604020202020204" pitchFamily="34" charset="0"/>
              <a:buChar char="•"/>
            </a:pPr>
            <a:endParaRPr lang="en-US" dirty="0"/>
          </a:p>
          <a:p>
            <a:pPr marL="285750" indent="-285750" algn="just">
              <a:buFont typeface="Arial" panose="020B0604020202020204" pitchFamily="34" charset="0"/>
              <a:buChar char="•"/>
            </a:pPr>
            <a:r>
              <a:rPr lang="en-US" dirty="0"/>
              <a:t>Purpose is to stop bad actors from concealing their ownership of US entities, which are used to facilitate money laundering, terrorism, tax fraud, and other illegal acts.</a:t>
            </a:r>
          </a:p>
          <a:p>
            <a:pPr algn="just"/>
            <a:endParaRPr lang="en-US" dirty="0"/>
          </a:p>
          <a:p>
            <a:pPr marL="285750" indent="-285750" algn="just">
              <a:buFont typeface="Arial" panose="020B0604020202020204" pitchFamily="34" charset="0"/>
              <a:buChar char="•"/>
            </a:pPr>
            <a:r>
              <a:rPr lang="en-US" dirty="0"/>
              <a:t>Through the CTA, Congress directs the US Treasury Department’s Financial Crimes Enforcement Network (FinCEN) to establish and maintain a national registry of beneficial owners of entities that are deemed “Reporting Companies.” </a:t>
            </a:r>
          </a:p>
        </p:txBody>
      </p:sp>
      <p:pic>
        <p:nvPicPr>
          <p:cNvPr id="6" name="Picture 5" descr="A black and yellow logo with white text&#10;&#10;Description automatically generated">
            <a:extLst>
              <a:ext uri="{FF2B5EF4-FFF2-40B4-BE49-F238E27FC236}">
                <a16:creationId xmlns:a16="http://schemas.microsoft.com/office/drawing/2014/main" id="{0C3FE0BC-0DB5-210D-EC18-8FF1AC0FBB20}"/>
              </a:ext>
            </a:extLst>
          </p:cNvPr>
          <p:cNvPicPr>
            <a:picLocks noChangeAspect="1"/>
          </p:cNvPicPr>
          <p:nvPr/>
        </p:nvPicPr>
        <p:blipFill>
          <a:blip r:embed="rId4"/>
          <a:stretch>
            <a:fillRect/>
          </a:stretch>
        </p:blipFill>
        <p:spPr>
          <a:xfrm>
            <a:off x="240632" y="6021758"/>
            <a:ext cx="679764" cy="679764"/>
          </a:xfrm>
          <a:prstGeom prst="rect">
            <a:avLst/>
          </a:prstGeom>
        </p:spPr>
      </p:pic>
    </p:spTree>
    <p:extLst>
      <p:ext uri="{BB962C8B-B14F-4D97-AF65-F5344CB8AC3E}">
        <p14:creationId xmlns:p14="http://schemas.microsoft.com/office/powerpoint/2010/main" val="31026644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6B58F-1CF7-41B5-BF70-710D7AC7941C}"/>
              </a:ext>
            </a:extLst>
          </p:cNvPr>
          <p:cNvSpPr>
            <a:spLocks noGrp="1"/>
          </p:cNvSpPr>
          <p:nvPr>
            <p:ph type="title"/>
          </p:nvPr>
        </p:nvSpPr>
        <p:spPr/>
        <p:txBody>
          <a:bodyPr/>
          <a:lstStyle/>
          <a:p>
            <a:r>
              <a:rPr lang="en-US" dirty="0"/>
              <a:t>“Substantial Control”</a:t>
            </a:r>
          </a:p>
        </p:txBody>
      </p:sp>
      <p:sp>
        <p:nvSpPr>
          <p:cNvPr id="3" name="Content Placeholder 2">
            <a:extLst>
              <a:ext uri="{FF2B5EF4-FFF2-40B4-BE49-F238E27FC236}">
                <a16:creationId xmlns:a16="http://schemas.microsoft.com/office/drawing/2014/main" id="{F3FF1311-DD92-45BA-B10F-C1A324C27B55}"/>
              </a:ext>
            </a:extLst>
          </p:cNvPr>
          <p:cNvSpPr>
            <a:spLocks noGrp="1"/>
          </p:cNvSpPr>
          <p:nvPr>
            <p:ph sz="half" idx="4294967295"/>
          </p:nvPr>
        </p:nvSpPr>
        <p:spPr>
          <a:xfrm>
            <a:off x="810000" y="2440690"/>
            <a:ext cx="10571998" cy="3561348"/>
          </a:xfrm>
        </p:spPr>
        <p:txBody>
          <a:bodyPr>
            <a:normAutofit fontScale="92500" lnSpcReduction="10000"/>
          </a:bodyPr>
          <a:lstStyle/>
          <a:p>
            <a:pPr algn="just"/>
            <a:r>
              <a:rPr lang="en-US" sz="2800" dirty="0"/>
              <a:t>Individuals with control over the Reporting Company are “Beneficial Owners”, even if they have no ownership interests.</a:t>
            </a:r>
          </a:p>
          <a:p>
            <a:pPr marL="0" indent="0" algn="just">
              <a:buNone/>
            </a:pPr>
            <a:endParaRPr lang="en-US" sz="2800" dirty="0"/>
          </a:p>
          <a:p>
            <a:pPr algn="just"/>
            <a:r>
              <a:rPr lang="en-US" sz="2800" dirty="0"/>
              <a:t>Exercise of “substantial control” can be </a:t>
            </a:r>
            <a:r>
              <a:rPr lang="en-US" sz="2800" b="1" dirty="0"/>
              <a:t>direct or indirect </a:t>
            </a:r>
            <a:r>
              <a:rPr lang="en-US" sz="2800" dirty="0"/>
              <a:t>including as a trustee of a trust or similar arrangement, board representation, management contracts, rights associated with financing arrangements, or control over intermediary entities that exercise substantial control.  </a:t>
            </a:r>
          </a:p>
        </p:txBody>
      </p:sp>
      <p:pic>
        <p:nvPicPr>
          <p:cNvPr id="6" name="Picture 5" descr="A black and yellow logo with white text&#10;&#10;Description automatically generated">
            <a:extLst>
              <a:ext uri="{FF2B5EF4-FFF2-40B4-BE49-F238E27FC236}">
                <a16:creationId xmlns:a16="http://schemas.microsoft.com/office/drawing/2014/main" id="{ECC1EE1A-2414-9043-0C56-F68BEF0E8C65}"/>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1386174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65665-583F-4DD8-814D-FECA92009E9A}"/>
              </a:ext>
            </a:extLst>
          </p:cNvPr>
          <p:cNvSpPr>
            <a:spLocks noGrp="1"/>
          </p:cNvSpPr>
          <p:nvPr>
            <p:ph type="title"/>
          </p:nvPr>
        </p:nvSpPr>
        <p:spPr bwMode="white"/>
        <p:txBody>
          <a:bodyPr/>
          <a:lstStyle/>
          <a:p>
            <a:r>
              <a:rPr lang="en-US" sz="4000" dirty="0"/>
              <a:t>How is “Ownership Interest” defined &amp; calculated?</a:t>
            </a:r>
          </a:p>
        </p:txBody>
      </p:sp>
      <p:pic>
        <p:nvPicPr>
          <p:cNvPr id="4" name="Picture 3" descr="A black and yellow logo with white text&#10;&#10;Description automatically generated">
            <a:extLst>
              <a:ext uri="{FF2B5EF4-FFF2-40B4-BE49-F238E27FC236}">
                <a16:creationId xmlns:a16="http://schemas.microsoft.com/office/drawing/2014/main" id="{165DDB69-68C3-CF35-1B5F-DB01E0F9C95E}"/>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3586580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6B58F-1CF7-41B5-BF70-710D7AC7941C}"/>
              </a:ext>
            </a:extLst>
          </p:cNvPr>
          <p:cNvSpPr>
            <a:spLocks noGrp="1"/>
          </p:cNvSpPr>
          <p:nvPr>
            <p:ph type="title"/>
          </p:nvPr>
        </p:nvSpPr>
        <p:spPr/>
        <p:txBody>
          <a:bodyPr/>
          <a:lstStyle/>
          <a:p>
            <a:r>
              <a:rPr lang="en-US" dirty="0"/>
              <a:t>Ownership Interests</a:t>
            </a:r>
          </a:p>
        </p:txBody>
      </p:sp>
      <p:sp>
        <p:nvSpPr>
          <p:cNvPr id="3" name="Content Placeholder 2">
            <a:extLst>
              <a:ext uri="{FF2B5EF4-FFF2-40B4-BE49-F238E27FC236}">
                <a16:creationId xmlns:a16="http://schemas.microsoft.com/office/drawing/2014/main" id="{F3FF1311-DD92-45BA-B10F-C1A324C27B55}"/>
              </a:ext>
            </a:extLst>
          </p:cNvPr>
          <p:cNvSpPr>
            <a:spLocks noGrp="1"/>
          </p:cNvSpPr>
          <p:nvPr>
            <p:ph sz="half" idx="4294967295"/>
          </p:nvPr>
        </p:nvSpPr>
        <p:spPr>
          <a:xfrm>
            <a:off x="810000" y="2440690"/>
            <a:ext cx="10571998" cy="3561348"/>
          </a:xfrm>
        </p:spPr>
        <p:txBody>
          <a:bodyPr>
            <a:normAutofit lnSpcReduction="10000"/>
          </a:bodyPr>
          <a:lstStyle/>
          <a:p>
            <a:pPr algn="just"/>
            <a:r>
              <a:rPr lang="en-US" sz="2800" dirty="0"/>
              <a:t>Equity, stock, or similar instrument</a:t>
            </a:r>
          </a:p>
          <a:p>
            <a:pPr algn="just"/>
            <a:r>
              <a:rPr lang="en-US" sz="2800" dirty="0"/>
              <a:t>Capital or profit interest in an entity </a:t>
            </a:r>
          </a:p>
          <a:p>
            <a:pPr algn="just"/>
            <a:r>
              <a:rPr lang="en-US" sz="2800" dirty="0"/>
              <a:t>Convertible instruments</a:t>
            </a:r>
          </a:p>
          <a:p>
            <a:pPr algn="just"/>
            <a:r>
              <a:rPr lang="en-US" sz="2800" dirty="0"/>
              <a:t>Put, call, straddle, or other options</a:t>
            </a:r>
          </a:p>
          <a:p>
            <a:pPr algn="just"/>
            <a:r>
              <a:rPr lang="en-US" sz="2800" dirty="0"/>
              <a:t>Any other instrument, contract, arrangement, understanding, relationship, or other mechanism used to establish ownership (</a:t>
            </a:r>
            <a:r>
              <a:rPr lang="en-US" sz="2800" u="sng" dirty="0"/>
              <a:t>catch-all provision</a:t>
            </a:r>
            <a:r>
              <a:rPr lang="en-US" sz="2800" dirty="0"/>
              <a:t>)  </a:t>
            </a:r>
          </a:p>
        </p:txBody>
      </p:sp>
      <p:pic>
        <p:nvPicPr>
          <p:cNvPr id="5" name="Picture 4" descr="A black and yellow logo with white text&#10;&#10;Description automatically generated">
            <a:extLst>
              <a:ext uri="{FF2B5EF4-FFF2-40B4-BE49-F238E27FC236}">
                <a16:creationId xmlns:a16="http://schemas.microsoft.com/office/drawing/2014/main" id="{BDEDC2A9-2842-9360-8A2A-A2D1FF00D18D}"/>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17982931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6B58F-1CF7-41B5-BF70-710D7AC7941C}"/>
              </a:ext>
            </a:extLst>
          </p:cNvPr>
          <p:cNvSpPr>
            <a:spLocks noGrp="1"/>
          </p:cNvSpPr>
          <p:nvPr>
            <p:ph type="title"/>
          </p:nvPr>
        </p:nvSpPr>
        <p:spPr/>
        <p:txBody>
          <a:bodyPr/>
          <a:lstStyle/>
          <a:p>
            <a:r>
              <a:rPr lang="en-US" dirty="0"/>
              <a:t>Ownership Interests</a:t>
            </a:r>
          </a:p>
        </p:txBody>
      </p:sp>
      <p:sp>
        <p:nvSpPr>
          <p:cNvPr id="3" name="Content Placeholder 2">
            <a:extLst>
              <a:ext uri="{FF2B5EF4-FFF2-40B4-BE49-F238E27FC236}">
                <a16:creationId xmlns:a16="http://schemas.microsoft.com/office/drawing/2014/main" id="{F3FF1311-DD92-45BA-B10F-C1A324C27B55}"/>
              </a:ext>
            </a:extLst>
          </p:cNvPr>
          <p:cNvSpPr>
            <a:spLocks noGrp="1"/>
          </p:cNvSpPr>
          <p:nvPr>
            <p:ph sz="half" idx="4294967295"/>
          </p:nvPr>
        </p:nvSpPr>
        <p:spPr>
          <a:xfrm>
            <a:off x="810000" y="2440690"/>
            <a:ext cx="10571998" cy="3561348"/>
          </a:xfrm>
        </p:spPr>
        <p:txBody>
          <a:bodyPr>
            <a:normAutofit fontScale="77500" lnSpcReduction="20000"/>
          </a:bodyPr>
          <a:lstStyle/>
          <a:p>
            <a:pPr marL="0" indent="0" algn="just">
              <a:buNone/>
            </a:pPr>
            <a:r>
              <a:rPr lang="en-US" sz="2800" b="1" dirty="0"/>
              <a:t>Ownership or “Control”</a:t>
            </a:r>
            <a:r>
              <a:rPr lang="en-US" sz="2800" dirty="0"/>
              <a:t> of ownership interests may be </a:t>
            </a:r>
            <a:r>
              <a:rPr lang="en-US" sz="2800" b="1" dirty="0"/>
              <a:t>direct or indirect</a:t>
            </a:r>
            <a:r>
              <a:rPr lang="en-US" sz="2800" dirty="0"/>
              <a:t>:</a:t>
            </a:r>
          </a:p>
          <a:p>
            <a:pPr marL="514350" indent="-514350" algn="just">
              <a:buFont typeface="+mj-lt"/>
              <a:buAutoNum type="arabicPeriod"/>
            </a:pPr>
            <a:r>
              <a:rPr lang="en-US" sz="2800" dirty="0"/>
              <a:t>Actual ownership</a:t>
            </a:r>
          </a:p>
          <a:p>
            <a:pPr marL="514350" indent="-514350" algn="just">
              <a:buFont typeface="+mj-lt"/>
              <a:buAutoNum type="arabicPeriod"/>
            </a:pPr>
            <a:r>
              <a:rPr lang="en-US" sz="2800" dirty="0"/>
              <a:t>Through other individuals acting as a nominee, intermediary, custodian, or agent on behalf of such individual</a:t>
            </a:r>
          </a:p>
          <a:p>
            <a:pPr marL="514350" indent="-514350" algn="just">
              <a:buFont typeface="+mj-lt"/>
              <a:buAutoNum type="arabicPeriod"/>
            </a:pPr>
            <a:r>
              <a:rPr lang="en-US" sz="2800" dirty="0"/>
              <a:t>As party to a trust</a:t>
            </a:r>
          </a:p>
          <a:p>
            <a:pPr marL="514350" indent="-514350" algn="just">
              <a:buFont typeface="+mj-lt"/>
              <a:buAutoNum type="arabicPeriod"/>
            </a:pPr>
            <a:r>
              <a:rPr lang="en-US" sz="2800" dirty="0"/>
              <a:t>Through ownership or control of intermediary entities, which then owned or control ownership interests in a Reporting Company</a:t>
            </a:r>
          </a:p>
          <a:p>
            <a:pPr marL="514350" indent="-514350" algn="just">
              <a:buFont typeface="+mj-lt"/>
              <a:buAutoNum type="arabicPeriod"/>
            </a:pPr>
            <a:r>
              <a:rPr lang="en-US" sz="2800" dirty="0"/>
              <a:t>Through any contract, arrangement, understanding, relationship, or otherwise (</a:t>
            </a:r>
            <a:r>
              <a:rPr lang="en-US" sz="2800" u="sng" dirty="0"/>
              <a:t>catch-all provision</a:t>
            </a:r>
            <a:r>
              <a:rPr lang="en-US" sz="2800" dirty="0"/>
              <a:t>)</a:t>
            </a:r>
          </a:p>
        </p:txBody>
      </p:sp>
      <p:pic>
        <p:nvPicPr>
          <p:cNvPr id="5" name="Picture 4" descr="A black and yellow logo with white text&#10;&#10;Description automatically generated">
            <a:extLst>
              <a:ext uri="{FF2B5EF4-FFF2-40B4-BE49-F238E27FC236}">
                <a16:creationId xmlns:a16="http://schemas.microsoft.com/office/drawing/2014/main" id="{47B88B36-938A-648C-25F4-760E8464AD81}"/>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12566964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6B58F-1CF7-41B5-BF70-710D7AC7941C}"/>
              </a:ext>
            </a:extLst>
          </p:cNvPr>
          <p:cNvSpPr>
            <a:spLocks noGrp="1"/>
          </p:cNvSpPr>
          <p:nvPr>
            <p:ph type="title"/>
          </p:nvPr>
        </p:nvSpPr>
        <p:spPr/>
        <p:txBody>
          <a:bodyPr/>
          <a:lstStyle/>
          <a:p>
            <a:r>
              <a:rPr lang="en-US" dirty="0"/>
              <a:t>Calculations of Ownership Interests</a:t>
            </a:r>
          </a:p>
        </p:txBody>
      </p:sp>
      <p:sp>
        <p:nvSpPr>
          <p:cNvPr id="3" name="Content Placeholder 2">
            <a:extLst>
              <a:ext uri="{FF2B5EF4-FFF2-40B4-BE49-F238E27FC236}">
                <a16:creationId xmlns:a16="http://schemas.microsoft.com/office/drawing/2014/main" id="{F3FF1311-DD92-45BA-B10F-C1A324C27B55}"/>
              </a:ext>
            </a:extLst>
          </p:cNvPr>
          <p:cNvSpPr>
            <a:spLocks noGrp="1"/>
          </p:cNvSpPr>
          <p:nvPr>
            <p:ph sz="half" idx="4294967295"/>
          </p:nvPr>
        </p:nvSpPr>
        <p:spPr>
          <a:xfrm>
            <a:off x="810000" y="2440690"/>
            <a:ext cx="10571998" cy="3561348"/>
          </a:xfrm>
        </p:spPr>
        <p:txBody>
          <a:bodyPr>
            <a:normAutofit fontScale="77500" lnSpcReduction="20000"/>
          </a:bodyPr>
          <a:lstStyle/>
          <a:p>
            <a:pPr algn="just"/>
            <a:r>
              <a:rPr lang="en-US" sz="2800" dirty="0"/>
              <a:t>Ownership interests of the individual is calculated </a:t>
            </a:r>
            <a:r>
              <a:rPr lang="en-US" sz="2800" b="1" dirty="0"/>
              <a:t>at the present time</a:t>
            </a:r>
            <a:r>
              <a:rPr lang="en-US" sz="2800" dirty="0"/>
              <a:t>, and </a:t>
            </a:r>
            <a:r>
              <a:rPr lang="en-US" sz="2800" b="1" dirty="0"/>
              <a:t>any options or similar interests are treated as exercised</a:t>
            </a:r>
            <a:r>
              <a:rPr lang="en-US" sz="2800" dirty="0"/>
              <a:t>. </a:t>
            </a:r>
          </a:p>
          <a:p>
            <a:pPr algn="just"/>
            <a:r>
              <a:rPr lang="en-US" sz="2800" b="1" u="sng" dirty="0"/>
              <a:t>Profits/Capital Interests</a:t>
            </a:r>
            <a:r>
              <a:rPr lang="en-US" sz="2800" dirty="0"/>
              <a:t>: Individual's capital and profit interests in Reporting Company is calculated as a percentage of the total outstanding capital and profit interests of the Reporting Company. </a:t>
            </a:r>
          </a:p>
          <a:p>
            <a:pPr algn="just"/>
            <a:r>
              <a:rPr lang="en-US" sz="2800" b="1" u="sng" dirty="0"/>
              <a:t>Corporations</a:t>
            </a:r>
            <a:r>
              <a:rPr lang="en-US" sz="2800" b="1" dirty="0"/>
              <a:t>: </a:t>
            </a:r>
            <a:r>
              <a:rPr lang="en-US" sz="2800" dirty="0"/>
              <a:t>Percentage is calculated as the greater of:</a:t>
            </a:r>
            <a:r>
              <a:rPr lang="en-US" sz="2800" b="1" dirty="0"/>
              <a:t> </a:t>
            </a:r>
          </a:p>
          <a:p>
            <a:pPr lvl="1" algn="just"/>
            <a:r>
              <a:rPr lang="en-US" sz="2600" dirty="0"/>
              <a:t>Individual’s total combined </a:t>
            </a:r>
            <a:r>
              <a:rPr lang="en-US" sz="2600" b="1" dirty="0"/>
              <a:t>voting power</a:t>
            </a:r>
            <a:r>
              <a:rPr lang="en-US" sz="2600" dirty="0"/>
              <a:t> as a percentage of outstanding voting power of all classes; </a:t>
            </a:r>
            <a:r>
              <a:rPr lang="en-US" sz="2600" b="1" dirty="0"/>
              <a:t>or</a:t>
            </a:r>
          </a:p>
          <a:p>
            <a:pPr lvl="1" algn="just"/>
            <a:r>
              <a:rPr lang="en-US" sz="2600" dirty="0"/>
              <a:t>Individual’s total combined </a:t>
            </a:r>
            <a:r>
              <a:rPr lang="en-US" sz="2600" b="1" dirty="0"/>
              <a:t>value of ownership interests </a:t>
            </a:r>
            <a:r>
              <a:rPr lang="en-US" sz="2600" dirty="0"/>
              <a:t>as a percentage of total outstanding value of all classes of ownership interests.</a:t>
            </a:r>
          </a:p>
        </p:txBody>
      </p:sp>
      <p:pic>
        <p:nvPicPr>
          <p:cNvPr id="5" name="Picture 4" descr="A black and yellow logo with white text&#10;&#10;Description automatically generated">
            <a:extLst>
              <a:ext uri="{FF2B5EF4-FFF2-40B4-BE49-F238E27FC236}">
                <a16:creationId xmlns:a16="http://schemas.microsoft.com/office/drawing/2014/main" id="{22494CB1-2E1E-019D-77C2-98DB95C661C7}"/>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6566260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65665-583F-4DD8-814D-FECA92009E9A}"/>
              </a:ext>
            </a:extLst>
          </p:cNvPr>
          <p:cNvSpPr>
            <a:spLocks noGrp="1"/>
          </p:cNvSpPr>
          <p:nvPr>
            <p:ph type="title"/>
          </p:nvPr>
        </p:nvSpPr>
        <p:spPr bwMode="white"/>
        <p:txBody>
          <a:bodyPr/>
          <a:lstStyle/>
          <a:p>
            <a:r>
              <a:rPr lang="en-US" sz="4000" dirty="0"/>
              <a:t>Are there any exemptions to the definition of “Beneficial Owners”?</a:t>
            </a:r>
          </a:p>
        </p:txBody>
      </p:sp>
      <p:pic>
        <p:nvPicPr>
          <p:cNvPr id="4" name="Picture 3" descr="A black and yellow logo with white text&#10;&#10;Description automatically generated">
            <a:extLst>
              <a:ext uri="{FF2B5EF4-FFF2-40B4-BE49-F238E27FC236}">
                <a16:creationId xmlns:a16="http://schemas.microsoft.com/office/drawing/2014/main" id="{0EA267CE-1D68-4A69-28FB-F365891F5BF7}"/>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20055083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6B58F-1CF7-41B5-BF70-710D7AC7941C}"/>
              </a:ext>
            </a:extLst>
          </p:cNvPr>
          <p:cNvSpPr>
            <a:spLocks noGrp="1"/>
          </p:cNvSpPr>
          <p:nvPr>
            <p:ph type="title"/>
          </p:nvPr>
        </p:nvSpPr>
        <p:spPr/>
        <p:txBody>
          <a:bodyPr/>
          <a:lstStyle/>
          <a:p>
            <a:r>
              <a:rPr lang="en-US" dirty="0"/>
              <a:t>Beneficial Owner Exemptions</a:t>
            </a:r>
          </a:p>
        </p:txBody>
      </p:sp>
      <p:sp>
        <p:nvSpPr>
          <p:cNvPr id="3" name="Content Placeholder 2">
            <a:extLst>
              <a:ext uri="{FF2B5EF4-FFF2-40B4-BE49-F238E27FC236}">
                <a16:creationId xmlns:a16="http://schemas.microsoft.com/office/drawing/2014/main" id="{F3FF1311-DD92-45BA-B10F-C1A324C27B55}"/>
              </a:ext>
            </a:extLst>
          </p:cNvPr>
          <p:cNvSpPr>
            <a:spLocks noGrp="1"/>
          </p:cNvSpPr>
          <p:nvPr>
            <p:ph sz="half" idx="4294967295"/>
          </p:nvPr>
        </p:nvSpPr>
        <p:spPr>
          <a:xfrm>
            <a:off x="809625" y="2222500"/>
            <a:ext cx="10571998" cy="3638550"/>
          </a:xfrm>
        </p:spPr>
        <p:txBody>
          <a:bodyPr>
            <a:normAutofit/>
          </a:bodyPr>
          <a:lstStyle/>
          <a:p>
            <a:pPr algn="just"/>
            <a:r>
              <a:rPr lang="en-US" dirty="0"/>
              <a:t>Minor children.</a:t>
            </a:r>
          </a:p>
          <a:p>
            <a:pPr algn="just"/>
            <a:r>
              <a:rPr lang="en-US" dirty="0"/>
              <a:t>An individual acting as a nominee, intermediary, custodian, or agent on behalf of another individual (in which case that individual would be the beneficial owner).</a:t>
            </a:r>
          </a:p>
          <a:p>
            <a:pPr algn="just"/>
            <a:r>
              <a:rPr lang="en-US" dirty="0"/>
              <a:t>An employee of the Reporting Company, acting solely as an employee, whose substantial control over or economic benefits from the entity are derived solely from the employment status (provided that the person is not a senior officer of the entity).</a:t>
            </a:r>
          </a:p>
          <a:p>
            <a:pPr algn="just"/>
            <a:r>
              <a:rPr lang="en-US" dirty="0"/>
              <a:t>An individual whose only interest in a Reporting Company is a future interest through a right of inheritance. </a:t>
            </a:r>
          </a:p>
          <a:p>
            <a:pPr algn="just"/>
            <a:r>
              <a:rPr lang="en-US" dirty="0"/>
              <a:t>A creditor of the Reporting Company.</a:t>
            </a:r>
          </a:p>
        </p:txBody>
      </p:sp>
      <p:pic>
        <p:nvPicPr>
          <p:cNvPr id="5" name="Picture 4" descr="A black and yellow logo with white text&#10;&#10;Description automatically generated">
            <a:extLst>
              <a:ext uri="{FF2B5EF4-FFF2-40B4-BE49-F238E27FC236}">
                <a16:creationId xmlns:a16="http://schemas.microsoft.com/office/drawing/2014/main" id="{E0821626-6779-3CB0-86C9-029E9F4A6BFD}"/>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9259163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65665-583F-4DD8-814D-FECA92009E9A}"/>
              </a:ext>
            </a:extLst>
          </p:cNvPr>
          <p:cNvSpPr>
            <a:spLocks noGrp="1"/>
          </p:cNvSpPr>
          <p:nvPr>
            <p:ph type="title"/>
          </p:nvPr>
        </p:nvSpPr>
        <p:spPr bwMode="white"/>
        <p:txBody>
          <a:bodyPr/>
          <a:lstStyle/>
          <a:p>
            <a:r>
              <a:rPr lang="en-US" sz="4000" dirty="0"/>
              <a:t>Who is a “company applicant?”</a:t>
            </a:r>
          </a:p>
        </p:txBody>
      </p:sp>
      <p:pic>
        <p:nvPicPr>
          <p:cNvPr id="4" name="Picture 3" descr="A black and yellow logo with white text&#10;&#10;Description automatically generated">
            <a:extLst>
              <a:ext uri="{FF2B5EF4-FFF2-40B4-BE49-F238E27FC236}">
                <a16:creationId xmlns:a16="http://schemas.microsoft.com/office/drawing/2014/main" id="{F313A8AB-00A4-34B7-104F-F33301ADDE3E}"/>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24173167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6B58F-1CF7-41B5-BF70-710D7AC7941C}"/>
              </a:ext>
            </a:extLst>
          </p:cNvPr>
          <p:cNvSpPr>
            <a:spLocks noGrp="1"/>
          </p:cNvSpPr>
          <p:nvPr>
            <p:ph type="title"/>
          </p:nvPr>
        </p:nvSpPr>
        <p:spPr/>
        <p:txBody>
          <a:bodyPr/>
          <a:lstStyle/>
          <a:p>
            <a:r>
              <a:rPr lang="en-US" dirty="0"/>
              <a:t>Company Applicant</a:t>
            </a:r>
          </a:p>
        </p:txBody>
      </p:sp>
      <p:sp>
        <p:nvSpPr>
          <p:cNvPr id="3" name="Content Placeholder 2">
            <a:extLst>
              <a:ext uri="{FF2B5EF4-FFF2-40B4-BE49-F238E27FC236}">
                <a16:creationId xmlns:a16="http://schemas.microsoft.com/office/drawing/2014/main" id="{F3FF1311-DD92-45BA-B10F-C1A324C27B55}"/>
              </a:ext>
            </a:extLst>
          </p:cNvPr>
          <p:cNvSpPr>
            <a:spLocks noGrp="1"/>
          </p:cNvSpPr>
          <p:nvPr>
            <p:ph sz="half" idx="4294967295"/>
          </p:nvPr>
        </p:nvSpPr>
        <p:spPr>
          <a:xfrm>
            <a:off x="809625" y="2222500"/>
            <a:ext cx="10571998" cy="3638550"/>
          </a:xfrm>
        </p:spPr>
        <p:txBody>
          <a:bodyPr>
            <a:normAutofit/>
          </a:bodyPr>
          <a:lstStyle/>
          <a:p>
            <a:pPr marL="0" indent="0" algn="just">
              <a:buNone/>
            </a:pPr>
            <a:r>
              <a:rPr lang="en-US" dirty="0"/>
              <a:t>“Company Applicant” is one of two people:</a:t>
            </a:r>
          </a:p>
          <a:p>
            <a:pPr algn="just">
              <a:buFont typeface="+mj-lt"/>
              <a:buAutoNum type="arabicPeriod"/>
            </a:pPr>
            <a:r>
              <a:rPr lang="en-US" dirty="0"/>
              <a:t>The individual who </a:t>
            </a:r>
            <a:r>
              <a:rPr lang="en-US" b="1" dirty="0"/>
              <a:t>directly</a:t>
            </a:r>
            <a:r>
              <a:rPr lang="en-US" dirty="0"/>
              <a:t> files the document that creates the Reporting Company; </a:t>
            </a:r>
            <a:r>
              <a:rPr lang="en-US" dirty="0">
                <a:solidFill>
                  <a:srgbClr val="C00000"/>
                </a:solidFill>
              </a:rPr>
              <a:t>OR</a:t>
            </a:r>
            <a:r>
              <a:rPr lang="en-US" dirty="0"/>
              <a:t>  </a:t>
            </a:r>
          </a:p>
          <a:p>
            <a:pPr algn="just">
              <a:buFont typeface="+mj-lt"/>
              <a:buAutoNum type="arabicPeriod"/>
            </a:pPr>
            <a:r>
              <a:rPr lang="en-US" dirty="0"/>
              <a:t>The individual who is </a:t>
            </a:r>
            <a:r>
              <a:rPr lang="en-US" b="1" dirty="0"/>
              <a:t>primarily responsible </a:t>
            </a:r>
            <a:r>
              <a:rPr lang="en-US" dirty="0"/>
              <a:t>for directing or controlling the filing of the Reporting Company. Typically, the company applicant may also be a beneficial owner of the company. </a:t>
            </a:r>
          </a:p>
          <a:p>
            <a:pPr marL="0" indent="0" algn="just">
              <a:buNone/>
            </a:pPr>
            <a:endParaRPr lang="en-US" dirty="0"/>
          </a:p>
          <a:p>
            <a:pPr marL="0" indent="0" algn="just">
              <a:buNone/>
            </a:pPr>
            <a:r>
              <a:rPr lang="en-US" dirty="0"/>
              <a:t>*</a:t>
            </a:r>
            <a:r>
              <a:rPr lang="en-US" i="1" dirty="0"/>
              <a:t>Attorneys &amp; paralegals may be considered “company applicants” if they file corporate formation documents on behalf of clients.</a:t>
            </a:r>
          </a:p>
          <a:p>
            <a:pPr marL="0" indent="0" algn="just">
              <a:buNone/>
            </a:pPr>
            <a:r>
              <a:rPr lang="en-US" i="1" dirty="0"/>
              <a:t>** Entities created prior to January 1, 2024, do </a:t>
            </a:r>
            <a:r>
              <a:rPr lang="en-US" i="1" u="sng" dirty="0"/>
              <a:t>not</a:t>
            </a:r>
            <a:r>
              <a:rPr lang="en-US" i="1" dirty="0"/>
              <a:t> need to include information on company applicants.</a:t>
            </a:r>
          </a:p>
        </p:txBody>
      </p:sp>
      <p:pic>
        <p:nvPicPr>
          <p:cNvPr id="5" name="Picture 4" descr="A black and yellow logo with white text&#10;&#10;Description automatically generated">
            <a:extLst>
              <a:ext uri="{FF2B5EF4-FFF2-40B4-BE49-F238E27FC236}">
                <a16:creationId xmlns:a16="http://schemas.microsoft.com/office/drawing/2014/main" id="{9AAE0D16-D346-6E44-D32E-46330A26B842}"/>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17402980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65665-583F-4DD8-814D-FECA92009E9A}"/>
              </a:ext>
            </a:extLst>
          </p:cNvPr>
          <p:cNvSpPr>
            <a:spLocks noGrp="1"/>
          </p:cNvSpPr>
          <p:nvPr>
            <p:ph type="title"/>
          </p:nvPr>
        </p:nvSpPr>
        <p:spPr bwMode="white"/>
        <p:txBody>
          <a:bodyPr/>
          <a:lstStyle/>
          <a:p>
            <a:r>
              <a:rPr lang="en-US" sz="4000" dirty="0"/>
              <a:t>Once an initial report is filed, does it need to be updated?</a:t>
            </a:r>
          </a:p>
        </p:txBody>
      </p:sp>
      <p:pic>
        <p:nvPicPr>
          <p:cNvPr id="4" name="Picture 3" descr="A black and yellow logo with white text&#10;&#10;Description automatically generated">
            <a:extLst>
              <a:ext uri="{FF2B5EF4-FFF2-40B4-BE49-F238E27FC236}">
                <a16:creationId xmlns:a16="http://schemas.microsoft.com/office/drawing/2014/main" id="{94974F81-5852-821B-792A-832FB872D880}"/>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361387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6B58F-1CF7-41B5-BF70-710D7AC7941C}"/>
              </a:ext>
            </a:extLst>
          </p:cNvPr>
          <p:cNvSpPr>
            <a:spLocks noGrp="1"/>
          </p:cNvSpPr>
          <p:nvPr>
            <p:ph type="title"/>
          </p:nvPr>
        </p:nvSpPr>
        <p:spPr/>
        <p:txBody>
          <a:bodyPr/>
          <a:lstStyle/>
          <a:p>
            <a:r>
              <a:rPr lang="en-US" dirty="0"/>
              <a:t>General Overview </a:t>
            </a:r>
          </a:p>
        </p:txBody>
      </p:sp>
      <p:sp>
        <p:nvSpPr>
          <p:cNvPr id="3" name="Content Placeholder 2">
            <a:extLst>
              <a:ext uri="{FF2B5EF4-FFF2-40B4-BE49-F238E27FC236}">
                <a16:creationId xmlns:a16="http://schemas.microsoft.com/office/drawing/2014/main" id="{F3FF1311-DD92-45BA-B10F-C1A324C27B55}"/>
              </a:ext>
            </a:extLst>
          </p:cNvPr>
          <p:cNvSpPr>
            <a:spLocks noGrp="1"/>
          </p:cNvSpPr>
          <p:nvPr>
            <p:ph sz="half" idx="4294967295"/>
          </p:nvPr>
        </p:nvSpPr>
        <p:spPr>
          <a:xfrm>
            <a:off x="809625" y="2222500"/>
            <a:ext cx="5186363" cy="3638550"/>
          </a:xfrm>
        </p:spPr>
        <p:txBody>
          <a:bodyPr/>
          <a:lstStyle/>
          <a:p>
            <a:pPr>
              <a:buFont typeface="+mj-lt"/>
              <a:buAutoNum type="arabicPeriod"/>
            </a:pPr>
            <a:r>
              <a:rPr lang="en-US" b="1" dirty="0"/>
              <a:t>Who</a:t>
            </a:r>
            <a:r>
              <a:rPr lang="en-US" dirty="0"/>
              <a:t> must file? </a:t>
            </a:r>
          </a:p>
          <a:p>
            <a:pPr>
              <a:buFont typeface="+mj-lt"/>
              <a:buAutoNum type="arabicPeriod"/>
            </a:pPr>
            <a:r>
              <a:rPr lang="en-US" b="1" dirty="0"/>
              <a:t>When</a:t>
            </a:r>
            <a:r>
              <a:rPr lang="en-US" dirty="0"/>
              <a:t> must an entity file?</a:t>
            </a:r>
          </a:p>
          <a:p>
            <a:pPr>
              <a:buFont typeface="+mj-lt"/>
              <a:buAutoNum type="arabicPeriod"/>
            </a:pPr>
            <a:r>
              <a:rPr lang="en-US" b="1" dirty="0"/>
              <a:t>What</a:t>
            </a:r>
            <a:r>
              <a:rPr lang="en-US" dirty="0"/>
              <a:t> information is required?</a:t>
            </a:r>
          </a:p>
          <a:p>
            <a:pPr>
              <a:buFont typeface="+mj-lt"/>
              <a:buAutoNum type="arabicPeriod"/>
            </a:pPr>
            <a:r>
              <a:rPr lang="en-US" b="1" dirty="0"/>
              <a:t>What </a:t>
            </a:r>
            <a:r>
              <a:rPr lang="en-US" dirty="0"/>
              <a:t>are the penalties?</a:t>
            </a:r>
          </a:p>
        </p:txBody>
      </p:sp>
      <p:sp>
        <p:nvSpPr>
          <p:cNvPr id="4" name="Content Placeholder 3">
            <a:extLst>
              <a:ext uri="{FF2B5EF4-FFF2-40B4-BE49-F238E27FC236}">
                <a16:creationId xmlns:a16="http://schemas.microsoft.com/office/drawing/2014/main" id="{7CEAEB45-73DA-4942-9673-8B5F64D72642}"/>
              </a:ext>
            </a:extLst>
          </p:cNvPr>
          <p:cNvSpPr>
            <a:spLocks noGrp="1"/>
          </p:cNvSpPr>
          <p:nvPr>
            <p:ph sz="half" idx="2"/>
          </p:nvPr>
        </p:nvSpPr>
        <p:spPr/>
        <p:txBody>
          <a:bodyPr/>
          <a:lstStyle/>
          <a:p>
            <a:endParaRPr lang="en-US" dirty="0"/>
          </a:p>
          <a:p>
            <a:endParaRPr lang="en-US" dirty="0"/>
          </a:p>
        </p:txBody>
      </p:sp>
      <p:pic>
        <p:nvPicPr>
          <p:cNvPr id="12" name="Picture 11" descr="A large white building with a dome on top with Utah State Capitol in the background&#10;&#10;Description automatically generated">
            <a:extLst>
              <a:ext uri="{FF2B5EF4-FFF2-40B4-BE49-F238E27FC236}">
                <a16:creationId xmlns:a16="http://schemas.microsoft.com/office/drawing/2014/main" id="{E36B32B8-1DA5-34B7-A6AA-3EB773E8ED6F}"/>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6187415" y="2222287"/>
            <a:ext cx="5194583" cy="3638763"/>
          </a:xfrm>
          <a:prstGeom prst="rect">
            <a:avLst/>
          </a:prstGeom>
        </p:spPr>
      </p:pic>
      <p:pic>
        <p:nvPicPr>
          <p:cNvPr id="16" name="Picture 15" descr="A black and yellow logo with white text&#10;&#10;Description automatically generated">
            <a:extLst>
              <a:ext uri="{FF2B5EF4-FFF2-40B4-BE49-F238E27FC236}">
                <a16:creationId xmlns:a16="http://schemas.microsoft.com/office/drawing/2014/main" id="{C06510A7-5C5A-5B9D-2BE6-16DDDD346BCE}"/>
              </a:ext>
            </a:extLst>
          </p:cNvPr>
          <p:cNvPicPr>
            <a:picLocks noChangeAspect="1"/>
          </p:cNvPicPr>
          <p:nvPr/>
        </p:nvPicPr>
        <p:blipFill>
          <a:blip r:embed="rId5"/>
          <a:stretch>
            <a:fillRect/>
          </a:stretch>
        </p:blipFill>
        <p:spPr>
          <a:xfrm>
            <a:off x="240632" y="6021758"/>
            <a:ext cx="679764" cy="679764"/>
          </a:xfrm>
          <a:prstGeom prst="rect">
            <a:avLst/>
          </a:prstGeom>
        </p:spPr>
      </p:pic>
    </p:spTree>
    <p:extLst>
      <p:ext uri="{BB962C8B-B14F-4D97-AF65-F5344CB8AC3E}">
        <p14:creationId xmlns:p14="http://schemas.microsoft.com/office/powerpoint/2010/main" val="21310437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6B58F-1CF7-41B5-BF70-710D7AC7941C}"/>
              </a:ext>
            </a:extLst>
          </p:cNvPr>
          <p:cNvSpPr>
            <a:spLocks noGrp="1"/>
          </p:cNvSpPr>
          <p:nvPr>
            <p:ph type="title"/>
          </p:nvPr>
        </p:nvSpPr>
        <p:spPr/>
        <p:txBody>
          <a:bodyPr/>
          <a:lstStyle/>
          <a:p>
            <a:r>
              <a:rPr lang="en-US" dirty="0"/>
              <a:t>Updated Reporting</a:t>
            </a:r>
          </a:p>
        </p:txBody>
      </p:sp>
      <p:sp>
        <p:nvSpPr>
          <p:cNvPr id="3" name="Content Placeholder 2">
            <a:extLst>
              <a:ext uri="{FF2B5EF4-FFF2-40B4-BE49-F238E27FC236}">
                <a16:creationId xmlns:a16="http://schemas.microsoft.com/office/drawing/2014/main" id="{F3FF1311-DD92-45BA-B10F-C1A324C27B55}"/>
              </a:ext>
            </a:extLst>
          </p:cNvPr>
          <p:cNvSpPr>
            <a:spLocks noGrp="1"/>
          </p:cNvSpPr>
          <p:nvPr>
            <p:ph sz="half" idx="4294967295"/>
          </p:nvPr>
        </p:nvSpPr>
        <p:spPr>
          <a:xfrm>
            <a:off x="810001" y="2378815"/>
            <a:ext cx="10571998" cy="2908206"/>
          </a:xfrm>
        </p:spPr>
        <p:txBody>
          <a:bodyPr>
            <a:normAutofit/>
          </a:bodyPr>
          <a:lstStyle/>
          <a:p>
            <a:pPr marL="0" indent="0" algn="just">
              <a:buNone/>
            </a:pPr>
            <a:r>
              <a:rPr lang="en-US" dirty="0"/>
              <a:t>Yes! An updated report must be filed within 30 calendar days after the change occurs. </a:t>
            </a:r>
          </a:p>
          <a:p>
            <a:pPr marL="0" indent="0" algn="just">
              <a:buNone/>
            </a:pPr>
            <a:endParaRPr lang="en-US" dirty="0"/>
          </a:p>
          <a:p>
            <a:pPr marL="0" indent="0" algn="just">
              <a:buNone/>
            </a:pPr>
            <a:r>
              <a:rPr lang="en-US" dirty="0"/>
              <a:t>Examples of changes that would require an updated report include:</a:t>
            </a:r>
          </a:p>
          <a:p>
            <a:pPr algn="just">
              <a:buFont typeface="+mj-lt"/>
              <a:buAutoNum type="arabicPeriod"/>
            </a:pPr>
            <a:r>
              <a:rPr lang="en-US" dirty="0"/>
              <a:t>Changes in who is a beneficial owner, e.g., due to transfers of ownership or death </a:t>
            </a:r>
          </a:p>
          <a:p>
            <a:pPr algn="just">
              <a:buFont typeface="+mj-lt"/>
              <a:buAutoNum type="arabicPeriod"/>
            </a:pPr>
            <a:r>
              <a:rPr lang="en-US" dirty="0"/>
              <a:t>Reporting Company becomes exempt from the reporting requirements</a:t>
            </a:r>
          </a:p>
          <a:p>
            <a:pPr algn="just">
              <a:buFont typeface="+mj-lt"/>
              <a:buAutoNum type="arabicPeriod"/>
            </a:pPr>
            <a:r>
              <a:rPr lang="en-US" dirty="0"/>
              <a:t>Transfers of ownership when a minor child reaches the age of majority</a:t>
            </a:r>
          </a:p>
          <a:p>
            <a:pPr algn="just">
              <a:buFont typeface="+mj-lt"/>
              <a:buAutoNum type="arabicPeriod"/>
            </a:pPr>
            <a:r>
              <a:rPr lang="en-US" dirty="0"/>
              <a:t>Changes to an identifying document previously submitted, e.g., changes in address</a:t>
            </a:r>
          </a:p>
        </p:txBody>
      </p:sp>
      <p:pic>
        <p:nvPicPr>
          <p:cNvPr id="5" name="Picture 4" descr="A black and yellow logo with white text&#10;&#10;Description automatically generated">
            <a:extLst>
              <a:ext uri="{FF2B5EF4-FFF2-40B4-BE49-F238E27FC236}">
                <a16:creationId xmlns:a16="http://schemas.microsoft.com/office/drawing/2014/main" id="{5E8085E4-7767-DE1A-CADF-2E5686F03DCB}"/>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23178084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65665-583F-4DD8-814D-FECA92009E9A}"/>
              </a:ext>
            </a:extLst>
          </p:cNvPr>
          <p:cNvSpPr>
            <a:spLocks noGrp="1"/>
          </p:cNvSpPr>
          <p:nvPr>
            <p:ph type="title"/>
          </p:nvPr>
        </p:nvSpPr>
        <p:spPr bwMode="white"/>
        <p:txBody>
          <a:bodyPr/>
          <a:lstStyle/>
          <a:p>
            <a:r>
              <a:rPr lang="en-US" sz="4000" dirty="0"/>
              <a:t>What are the penalties for non-compliance?</a:t>
            </a:r>
          </a:p>
        </p:txBody>
      </p:sp>
      <p:pic>
        <p:nvPicPr>
          <p:cNvPr id="4" name="Picture 3" descr="A black and yellow logo with white text&#10;&#10;Description automatically generated">
            <a:extLst>
              <a:ext uri="{FF2B5EF4-FFF2-40B4-BE49-F238E27FC236}">
                <a16:creationId xmlns:a16="http://schemas.microsoft.com/office/drawing/2014/main" id="{94BD875E-8FB5-40AF-1D9C-78CEAF81E7B4}"/>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33835641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6B58F-1CF7-41B5-BF70-710D7AC7941C}"/>
              </a:ext>
            </a:extLst>
          </p:cNvPr>
          <p:cNvSpPr>
            <a:spLocks noGrp="1"/>
          </p:cNvSpPr>
          <p:nvPr>
            <p:ph type="title"/>
          </p:nvPr>
        </p:nvSpPr>
        <p:spPr/>
        <p:txBody>
          <a:bodyPr/>
          <a:lstStyle/>
          <a:p>
            <a:r>
              <a:rPr lang="en-US" dirty="0"/>
              <a:t>Penalties</a:t>
            </a:r>
          </a:p>
        </p:txBody>
      </p:sp>
      <p:sp>
        <p:nvSpPr>
          <p:cNvPr id="3" name="Content Placeholder 2">
            <a:extLst>
              <a:ext uri="{FF2B5EF4-FFF2-40B4-BE49-F238E27FC236}">
                <a16:creationId xmlns:a16="http://schemas.microsoft.com/office/drawing/2014/main" id="{F3FF1311-DD92-45BA-B10F-C1A324C27B55}"/>
              </a:ext>
            </a:extLst>
          </p:cNvPr>
          <p:cNvSpPr>
            <a:spLocks noGrp="1"/>
          </p:cNvSpPr>
          <p:nvPr>
            <p:ph sz="half" idx="4294967295"/>
          </p:nvPr>
        </p:nvSpPr>
        <p:spPr>
          <a:xfrm>
            <a:off x="810000" y="1997822"/>
            <a:ext cx="10571998" cy="1491916"/>
          </a:xfrm>
        </p:spPr>
        <p:txBody>
          <a:bodyPr>
            <a:normAutofit/>
          </a:bodyPr>
          <a:lstStyle/>
          <a:p>
            <a:pPr algn="just"/>
            <a:r>
              <a:rPr lang="en-US" dirty="0"/>
              <a:t>Failing to comply; </a:t>
            </a:r>
            <a:r>
              <a:rPr lang="en-US" dirty="0">
                <a:solidFill>
                  <a:srgbClr val="C00000"/>
                </a:solidFill>
              </a:rPr>
              <a:t>OR</a:t>
            </a:r>
            <a:r>
              <a:rPr lang="en-US" dirty="0"/>
              <a:t> </a:t>
            </a:r>
          </a:p>
          <a:p>
            <a:pPr algn="just"/>
            <a:r>
              <a:rPr lang="en-US" dirty="0"/>
              <a:t>Willfully providing false or fraudulent reports </a:t>
            </a:r>
          </a:p>
        </p:txBody>
      </p:sp>
      <p:graphicFrame>
        <p:nvGraphicFramePr>
          <p:cNvPr id="6" name="Diagram 5">
            <a:extLst>
              <a:ext uri="{FF2B5EF4-FFF2-40B4-BE49-F238E27FC236}">
                <a16:creationId xmlns:a16="http://schemas.microsoft.com/office/drawing/2014/main" id="{E5A6303F-0EE3-B4F4-B89B-FDE283D3F442}"/>
              </a:ext>
            </a:extLst>
          </p:cNvPr>
          <p:cNvGraphicFramePr/>
          <p:nvPr>
            <p:extLst>
              <p:ext uri="{D42A27DB-BD31-4B8C-83A1-F6EECF244321}">
                <p14:modId xmlns:p14="http://schemas.microsoft.com/office/powerpoint/2010/main" val="2303264545"/>
              </p:ext>
            </p:extLst>
          </p:nvPr>
        </p:nvGraphicFramePr>
        <p:xfrm>
          <a:off x="920395" y="3331257"/>
          <a:ext cx="5762287" cy="19901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 name="Picture 9" descr="A black and yellow logo with white text&#10;&#10;Description automatically generated">
            <a:extLst>
              <a:ext uri="{FF2B5EF4-FFF2-40B4-BE49-F238E27FC236}">
                <a16:creationId xmlns:a16="http://schemas.microsoft.com/office/drawing/2014/main" id="{7EDB21D9-73DB-4183-34CF-E14D4BAD922D}"/>
              </a:ext>
            </a:extLst>
          </p:cNvPr>
          <p:cNvPicPr>
            <a:picLocks noChangeAspect="1"/>
          </p:cNvPicPr>
          <p:nvPr/>
        </p:nvPicPr>
        <p:blipFill>
          <a:blip r:embed="rId8"/>
          <a:stretch>
            <a:fillRect/>
          </a:stretch>
        </p:blipFill>
        <p:spPr>
          <a:xfrm>
            <a:off x="240632" y="6021758"/>
            <a:ext cx="679764" cy="679764"/>
          </a:xfrm>
          <a:prstGeom prst="rect">
            <a:avLst/>
          </a:prstGeom>
        </p:spPr>
      </p:pic>
      <p:sp>
        <p:nvSpPr>
          <p:cNvPr id="11" name="TextBox 10">
            <a:extLst>
              <a:ext uri="{FF2B5EF4-FFF2-40B4-BE49-F238E27FC236}">
                <a16:creationId xmlns:a16="http://schemas.microsoft.com/office/drawing/2014/main" id="{56E54118-1FF2-DEE8-7E0C-5267AA8D776C}"/>
              </a:ext>
            </a:extLst>
          </p:cNvPr>
          <p:cNvSpPr txBox="1"/>
          <p:nvPr/>
        </p:nvSpPr>
        <p:spPr>
          <a:xfrm>
            <a:off x="7129082" y="2335576"/>
            <a:ext cx="4363312" cy="2308324"/>
          </a:xfrm>
          <a:prstGeom prst="rect">
            <a:avLst/>
          </a:prstGeom>
          <a:noFill/>
        </p:spPr>
        <p:txBody>
          <a:bodyPr wrap="square">
            <a:spAutoFit/>
          </a:bodyPr>
          <a:lstStyle/>
          <a:p>
            <a:pPr algn="just"/>
            <a:r>
              <a:rPr lang="en-US" sz="1600" i="1" dirty="0"/>
              <a:t>* Individual liability for any person who causes failure or is a senior officer at the time of failure</a:t>
            </a:r>
          </a:p>
          <a:p>
            <a:pPr algn="just"/>
            <a:endParaRPr lang="en-US" sz="1600" i="1" dirty="0"/>
          </a:p>
          <a:p>
            <a:pPr algn="just"/>
            <a:r>
              <a:rPr lang="en-US" sz="1600" i="1" dirty="0"/>
              <a:t>** Safe harbor from such civil and criminal liability for the submission of inaccurate information if the person who submitted the report voluntarily and promptly corrects the report within 90 days</a:t>
            </a:r>
            <a:r>
              <a:rPr lang="en-US" sz="1600" dirty="0"/>
              <a:t>.</a:t>
            </a:r>
          </a:p>
        </p:txBody>
      </p:sp>
    </p:spTree>
    <p:extLst>
      <p:ext uri="{BB962C8B-B14F-4D97-AF65-F5344CB8AC3E}">
        <p14:creationId xmlns:p14="http://schemas.microsoft.com/office/powerpoint/2010/main" val="6453041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65665-583F-4DD8-814D-FECA92009E9A}"/>
              </a:ext>
            </a:extLst>
          </p:cNvPr>
          <p:cNvSpPr>
            <a:spLocks noGrp="1"/>
          </p:cNvSpPr>
          <p:nvPr>
            <p:ph type="title"/>
          </p:nvPr>
        </p:nvSpPr>
        <p:spPr bwMode="white"/>
        <p:txBody>
          <a:bodyPr/>
          <a:lstStyle/>
          <a:p>
            <a:r>
              <a:rPr lang="en-US" sz="4000" dirty="0"/>
              <a:t>Who can access the information once the report is filed?</a:t>
            </a:r>
          </a:p>
        </p:txBody>
      </p:sp>
      <p:pic>
        <p:nvPicPr>
          <p:cNvPr id="4" name="Picture 3" descr="A black and yellow logo with white text&#10;&#10;Description automatically generated">
            <a:extLst>
              <a:ext uri="{FF2B5EF4-FFF2-40B4-BE49-F238E27FC236}">
                <a16:creationId xmlns:a16="http://schemas.microsoft.com/office/drawing/2014/main" id="{B2F89856-28CB-703E-0F89-47A5CC945F6E}"/>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22884859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6B58F-1CF7-41B5-BF70-710D7AC7941C}"/>
              </a:ext>
            </a:extLst>
          </p:cNvPr>
          <p:cNvSpPr>
            <a:spLocks noGrp="1"/>
          </p:cNvSpPr>
          <p:nvPr>
            <p:ph type="title"/>
          </p:nvPr>
        </p:nvSpPr>
        <p:spPr/>
        <p:txBody>
          <a:bodyPr/>
          <a:lstStyle/>
          <a:p>
            <a:r>
              <a:rPr lang="en-US" dirty="0"/>
              <a:t>Access to Reported Information</a:t>
            </a:r>
          </a:p>
        </p:txBody>
      </p:sp>
      <p:sp>
        <p:nvSpPr>
          <p:cNvPr id="3" name="Content Placeholder 2">
            <a:extLst>
              <a:ext uri="{FF2B5EF4-FFF2-40B4-BE49-F238E27FC236}">
                <a16:creationId xmlns:a16="http://schemas.microsoft.com/office/drawing/2014/main" id="{F3FF1311-DD92-45BA-B10F-C1A324C27B55}"/>
              </a:ext>
            </a:extLst>
          </p:cNvPr>
          <p:cNvSpPr>
            <a:spLocks noGrp="1"/>
          </p:cNvSpPr>
          <p:nvPr>
            <p:ph sz="half" idx="4294967295"/>
          </p:nvPr>
        </p:nvSpPr>
        <p:spPr>
          <a:xfrm>
            <a:off x="810001" y="2378814"/>
            <a:ext cx="10571998" cy="3705727"/>
          </a:xfrm>
        </p:spPr>
        <p:txBody>
          <a:bodyPr>
            <a:normAutofit fontScale="92500" lnSpcReduction="10000"/>
          </a:bodyPr>
          <a:lstStyle/>
          <a:p>
            <a:pPr marL="0" indent="0" algn="just">
              <a:buNone/>
            </a:pPr>
            <a:r>
              <a:rPr lang="en-US" dirty="0"/>
              <a:t>Reports filed with FinCEN will </a:t>
            </a:r>
            <a:r>
              <a:rPr lang="en-US" u="sng" dirty="0"/>
              <a:t>not</a:t>
            </a:r>
            <a:r>
              <a:rPr lang="en-US" dirty="0"/>
              <a:t> be accessible to the public and are not subject to requests under the Freedom of Information Act. </a:t>
            </a:r>
          </a:p>
          <a:p>
            <a:pPr marL="0" indent="0" algn="just">
              <a:buNone/>
            </a:pPr>
            <a:endParaRPr lang="en-US" dirty="0"/>
          </a:p>
          <a:p>
            <a:pPr marL="0" indent="0" algn="just">
              <a:buNone/>
            </a:pPr>
            <a:r>
              <a:rPr lang="en-US" dirty="0"/>
              <a:t>The following government agencies will have access to the information upon requests:</a:t>
            </a:r>
          </a:p>
          <a:p>
            <a:pPr marL="0" indent="0" algn="just">
              <a:buNone/>
            </a:pPr>
            <a:endParaRPr lang="en-US" dirty="0"/>
          </a:p>
          <a:p>
            <a:pPr algn="just">
              <a:buFont typeface="+mj-lt"/>
              <a:buAutoNum type="arabicPeriod"/>
            </a:pPr>
            <a:r>
              <a:rPr lang="en-US" dirty="0"/>
              <a:t>Federal law enforcement agencies (national security, intelligence, &amp; civil and criminal enforcement)</a:t>
            </a:r>
          </a:p>
          <a:p>
            <a:pPr algn="just">
              <a:buFont typeface="+mj-lt"/>
              <a:buAutoNum type="arabicPeriod"/>
            </a:pPr>
            <a:r>
              <a:rPr lang="en-US" dirty="0"/>
              <a:t>Treasury Department</a:t>
            </a:r>
          </a:p>
          <a:p>
            <a:pPr algn="just">
              <a:buFont typeface="+mj-lt"/>
              <a:buAutoNum type="arabicPeriod"/>
            </a:pPr>
            <a:r>
              <a:rPr lang="en-US" dirty="0"/>
              <a:t>State, local or tribal law enforcement agencies (if authorized by a court order)</a:t>
            </a:r>
          </a:p>
          <a:p>
            <a:pPr algn="just">
              <a:buFont typeface="+mj-lt"/>
              <a:buAutoNum type="arabicPeriod"/>
            </a:pPr>
            <a:r>
              <a:rPr lang="en-US" dirty="0"/>
              <a:t>Financial institutions for customer due diligence purposes, if authorized by the Reporting Company</a:t>
            </a:r>
          </a:p>
        </p:txBody>
      </p:sp>
      <p:pic>
        <p:nvPicPr>
          <p:cNvPr id="5" name="Picture 4" descr="A black and yellow logo with white text&#10;&#10;Description automatically generated">
            <a:extLst>
              <a:ext uri="{FF2B5EF4-FFF2-40B4-BE49-F238E27FC236}">
                <a16:creationId xmlns:a16="http://schemas.microsoft.com/office/drawing/2014/main" id="{7B140E50-6A04-0563-CEAF-FD60969251F8}"/>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35695356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65665-583F-4DD8-814D-FECA92009E9A}"/>
              </a:ext>
            </a:extLst>
          </p:cNvPr>
          <p:cNvSpPr>
            <a:spLocks noGrp="1"/>
          </p:cNvSpPr>
          <p:nvPr>
            <p:ph type="title"/>
          </p:nvPr>
        </p:nvSpPr>
        <p:spPr bwMode="white"/>
        <p:txBody>
          <a:bodyPr/>
          <a:lstStyle/>
          <a:p>
            <a:r>
              <a:rPr lang="en-US" sz="4000" dirty="0"/>
              <a:t>What steps must you take now?</a:t>
            </a:r>
          </a:p>
        </p:txBody>
      </p:sp>
      <p:pic>
        <p:nvPicPr>
          <p:cNvPr id="4" name="Picture 3" descr="A black and yellow logo with white text&#10;&#10;Description automatically generated">
            <a:extLst>
              <a:ext uri="{FF2B5EF4-FFF2-40B4-BE49-F238E27FC236}">
                <a16:creationId xmlns:a16="http://schemas.microsoft.com/office/drawing/2014/main" id="{839CD1EA-E3F2-B7AD-3254-241B2C442090}"/>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26662925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6B58F-1CF7-41B5-BF70-710D7AC7941C}"/>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F3FF1311-DD92-45BA-B10F-C1A324C27B55}"/>
              </a:ext>
            </a:extLst>
          </p:cNvPr>
          <p:cNvSpPr>
            <a:spLocks noGrp="1"/>
          </p:cNvSpPr>
          <p:nvPr>
            <p:ph sz="half" idx="4294967295"/>
          </p:nvPr>
        </p:nvSpPr>
        <p:spPr>
          <a:xfrm>
            <a:off x="810001" y="2378814"/>
            <a:ext cx="10571998" cy="3705727"/>
          </a:xfrm>
        </p:spPr>
        <p:txBody>
          <a:bodyPr>
            <a:normAutofit/>
          </a:bodyPr>
          <a:lstStyle/>
          <a:p>
            <a:pPr algn="just"/>
            <a:r>
              <a:rPr lang="en-US" dirty="0"/>
              <a:t>Reports will be submitted via electronic reporting system that is currently available. </a:t>
            </a:r>
          </a:p>
          <a:p>
            <a:pPr algn="just"/>
            <a:r>
              <a:rPr lang="en-US" dirty="0"/>
              <a:t>Start to identify individuals who qualify as “beneficial owners” and “company applicants” in order to meet the reporting deadlines. </a:t>
            </a:r>
          </a:p>
          <a:p>
            <a:pPr algn="just"/>
            <a:r>
              <a:rPr lang="en-US" b="1" u="sng" dirty="0"/>
              <a:t>Keep in mind</a:t>
            </a:r>
            <a:r>
              <a:rPr lang="en-US" dirty="0"/>
              <a:t>: Any future changes to BO / CA will also need to be reported to FinCEN. </a:t>
            </a:r>
          </a:p>
          <a:p>
            <a:pPr marL="0" indent="0" algn="just">
              <a:buNone/>
            </a:pPr>
            <a:endParaRPr lang="en-US" b="1" u="sng" dirty="0"/>
          </a:p>
          <a:p>
            <a:pPr marL="0" indent="0" algn="just">
              <a:buNone/>
            </a:pPr>
            <a:r>
              <a:rPr lang="en-US" b="1" u="sng" dirty="0"/>
              <a:t>Disclaimer</a:t>
            </a:r>
            <a:r>
              <a:rPr lang="en-US" dirty="0"/>
              <a:t>: This presentation is for information purposes only and does not constitute legal advice. Please consult with your legal counsel regarding your specific circumstances to determine what (if any) rights and obligations you may have in connection with the Corporate Transparency Act. </a:t>
            </a:r>
          </a:p>
        </p:txBody>
      </p:sp>
      <p:pic>
        <p:nvPicPr>
          <p:cNvPr id="5" name="Picture 4" descr="A black and yellow logo with white text&#10;&#10;Description automatically generated">
            <a:extLst>
              <a:ext uri="{FF2B5EF4-FFF2-40B4-BE49-F238E27FC236}">
                <a16:creationId xmlns:a16="http://schemas.microsoft.com/office/drawing/2014/main" id="{2A9B13F3-8016-769A-6506-A18CC2112426}"/>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27897097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DA7EC95-D971-4A86-9927-619CED5AB4B2}"/>
              </a:ext>
            </a:extLst>
          </p:cNvPr>
          <p:cNvSpPr>
            <a:spLocks noGrp="1"/>
          </p:cNvSpPr>
          <p:nvPr>
            <p:ph type="title"/>
          </p:nvPr>
        </p:nvSpPr>
        <p:spPr>
          <a:xfrm>
            <a:off x="810000" y="4888645"/>
            <a:ext cx="10561418" cy="1426004"/>
          </a:xfrm>
        </p:spPr>
        <p:txBody>
          <a:bodyPr>
            <a:noAutofit/>
          </a:bodyPr>
          <a:lstStyle/>
          <a:p>
            <a:r>
              <a:rPr lang="en-US" sz="2000" dirty="0"/>
              <a:t>Shruti Gurudanti</a:t>
            </a:r>
            <a:br>
              <a:rPr lang="en-US" sz="2000" dirty="0"/>
            </a:br>
            <a:r>
              <a:rPr lang="en-US" sz="2000" dirty="0"/>
              <a:t>Partner &amp; Director of Corporate Transactions &amp; Aerospace</a:t>
            </a:r>
            <a:br>
              <a:rPr lang="en-US" sz="2000" dirty="0"/>
            </a:br>
            <a:r>
              <a:rPr lang="en-US" sz="2000" dirty="0">
                <a:hlinkClick r:id="rId3"/>
              </a:rPr>
              <a:t>sgurudanti@roselawgroup.com</a:t>
            </a:r>
            <a:endParaRPr lang="en-US" sz="2000" dirty="0"/>
          </a:p>
        </p:txBody>
      </p:sp>
      <p:sp>
        <p:nvSpPr>
          <p:cNvPr id="9" name="Content Placeholder 8">
            <a:extLst>
              <a:ext uri="{FF2B5EF4-FFF2-40B4-BE49-F238E27FC236}">
                <a16:creationId xmlns:a16="http://schemas.microsoft.com/office/drawing/2014/main" id="{D7442235-8F25-4E4C-8750-8CC8C44313AD}"/>
              </a:ext>
            </a:extLst>
          </p:cNvPr>
          <p:cNvSpPr>
            <a:spLocks noGrp="1"/>
          </p:cNvSpPr>
          <p:nvPr>
            <p:ph sz="quarter" idx="14"/>
          </p:nvPr>
        </p:nvSpPr>
        <p:spPr/>
        <p:txBody>
          <a:bodyPr>
            <a:normAutofit/>
          </a:bodyPr>
          <a:lstStyle/>
          <a:p>
            <a:pPr marL="0" indent="0" algn="ctr">
              <a:buFont typeface="Arial" panose="020B0604020202020204" pitchFamily="34" charset="0"/>
              <a:buNone/>
            </a:pPr>
            <a:r>
              <a:rPr lang="en-US" sz="8800" dirty="0">
                <a:ea typeface="Tahoma" panose="020B0604030504040204" pitchFamily="34" charset="0"/>
                <a:cs typeface="Tahoma" panose="020B0604030504040204" pitchFamily="34" charset="0"/>
              </a:rPr>
              <a:t>THANK YOU!</a:t>
            </a:r>
          </a:p>
        </p:txBody>
      </p:sp>
      <p:pic>
        <p:nvPicPr>
          <p:cNvPr id="6" name="Picture 5" descr="A black and yellow logo with white text&#10;&#10;Description automatically generated">
            <a:extLst>
              <a:ext uri="{FF2B5EF4-FFF2-40B4-BE49-F238E27FC236}">
                <a16:creationId xmlns:a16="http://schemas.microsoft.com/office/drawing/2014/main" id="{9B1D2CAF-CFBA-52D8-62DB-4FB966F6212A}"/>
              </a:ext>
            </a:extLst>
          </p:cNvPr>
          <p:cNvPicPr>
            <a:picLocks noChangeAspect="1"/>
          </p:cNvPicPr>
          <p:nvPr/>
        </p:nvPicPr>
        <p:blipFill>
          <a:blip r:embed="rId4"/>
          <a:stretch>
            <a:fillRect/>
          </a:stretch>
        </p:blipFill>
        <p:spPr>
          <a:xfrm>
            <a:off x="161157" y="5165619"/>
            <a:ext cx="1577154" cy="1577154"/>
          </a:xfrm>
          <a:prstGeom prst="rect">
            <a:avLst/>
          </a:prstGeom>
        </p:spPr>
      </p:pic>
    </p:spTree>
    <p:extLst>
      <p:ext uri="{BB962C8B-B14F-4D97-AF65-F5344CB8AC3E}">
        <p14:creationId xmlns:p14="http://schemas.microsoft.com/office/powerpoint/2010/main" val="1980296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65665-583F-4DD8-814D-FECA92009E9A}"/>
              </a:ext>
            </a:extLst>
          </p:cNvPr>
          <p:cNvSpPr>
            <a:spLocks noGrp="1"/>
          </p:cNvSpPr>
          <p:nvPr>
            <p:ph type="title"/>
          </p:nvPr>
        </p:nvSpPr>
        <p:spPr bwMode="white"/>
        <p:txBody>
          <a:bodyPr/>
          <a:lstStyle/>
          <a:p>
            <a:r>
              <a:rPr lang="en-US" sz="4000" dirty="0"/>
              <a:t>Who must file?</a:t>
            </a:r>
          </a:p>
        </p:txBody>
      </p:sp>
      <p:pic>
        <p:nvPicPr>
          <p:cNvPr id="5" name="Picture 4" descr="A black and yellow logo with white text&#10;&#10;Description automatically generated">
            <a:extLst>
              <a:ext uri="{FF2B5EF4-FFF2-40B4-BE49-F238E27FC236}">
                <a16:creationId xmlns:a16="http://schemas.microsoft.com/office/drawing/2014/main" id="{8703E782-E05D-F38B-5919-4A86F4A334D8}"/>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3869094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6B58F-1CF7-41B5-BF70-710D7AC7941C}"/>
              </a:ext>
            </a:extLst>
          </p:cNvPr>
          <p:cNvSpPr>
            <a:spLocks noGrp="1"/>
          </p:cNvSpPr>
          <p:nvPr>
            <p:ph type="title"/>
          </p:nvPr>
        </p:nvSpPr>
        <p:spPr/>
        <p:txBody>
          <a:bodyPr/>
          <a:lstStyle/>
          <a:p>
            <a:r>
              <a:rPr lang="en-US" dirty="0"/>
              <a:t>“Reporting Companies”</a:t>
            </a:r>
          </a:p>
        </p:txBody>
      </p:sp>
      <p:sp>
        <p:nvSpPr>
          <p:cNvPr id="3" name="Content Placeholder 2">
            <a:extLst>
              <a:ext uri="{FF2B5EF4-FFF2-40B4-BE49-F238E27FC236}">
                <a16:creationId xmlns:a16="http://schemas.microsoft.com/office/drawing/2014/main" id="{F3FF1311-DD92-45BA-B10F-C1A324C27B55}"/>
              </a:ext>
            </a:extLst>
          </p:cNvPr>
          <p:cNvSpPr>
            <a:spLocks noGrp="1"/>
          </p:cNvSpPr>
          <p:nvPr>
            <p:ph sz="half" idx="4294967295"/>
          </p:nvPr>
        </p:nvSpPr>
        <p:spPr>
          <a:xfrm>
            <a:off x="809625" y="2222500"/>
            <a:ext cx="10571998" cy="3638550"/>
          </a:xfrm>
        </p:spPr>
        <p:txBody>
          <a:bodyPr>
            <a:normAutofit/>
          </a:bodyPr>
          <a:lstStyle/>
          <a:p>
            <a:pPr marL="0" indent="0" algn="ctr">
              <a:buNone/>
            </a:pPr>
            <a:r>
              <a:rPr lang="en-US" dirty="0"/>
              <a:t>All “</a:t>
            </a:r>
            <a:r>
              <a:rPr lang="en-US" i="1" dirty="0"/>
              <a:t>Reporting Companies</a:t>
            </a:r>
            <a:r>
              <a:rPr lang="en-US" dirty="0"/>
              <a:t>”, unless an exemption applies.</a:t>
            </a:r>
          </a:p>
          <a:p>
            <a:pPr marL="0" indent="0">
              <a:buNone/>
            </a:pPr>
            <a:endParaRPr lang="en-US" dirty="0"/>
          </a:p>
          <a:p>
            <a:pPr marL="0" indent="0">
              <a:buNone/>
            </a:pPr>
            <a:r>
              <a:rPr lang="en-US" b="1" dirty="0"/>
              <a:t>Domestic Reporting Company</a:t>
            </a:r>
            <a:r>
              <a:rPr lang="en-US" dirty="0"/>
              <a:t>: any corporation, LLC, LPs or other entity </a:t>
            </a:r>
            <a:r>
              <a:rPr lang="en-US" b="1" u="sng" dirty="0">
                <a:solidFill>
                  <a:schemeClr val="accent1"/>
                </a:solidFill>
              </a:rPr>
              <a:t>created by filing a document</a:t>
            </a:r>
            <a:r>
              <a:rPr lang="en-US" dirty="0"/>
              <a:t> with the secretary of state or similar office in any state or territory or with a federally recognized Indian Tribe (</a:t>
            </a:r>
            <a:r>
              <a:rPr lang="en-US" u="sng" dirty="0"/>
              <a:t>NOT</a:t>
            </a:r>
            <a:r>
              <a:rPr lang="en-US" dirty="0"/>
              <a:t> general partnerships and certain estate planning trusts). </a:t>
            </a:r>
          </a:p>
          <a:p>
            <a:pPr marL="0" indent="0">
              <a:buNone/>
            </a:pPr>
            <a:endParaRPr lang="en-US" dirty="0"/>
          </a:p>
          <a:p>
            <a:pPr marL="0" indent="0">
              <a:buNone/>
            </a:pPr>
            <a:r>
              <a:rPr lang="en-US" b="1" dirty="0"/>
              <a:t>Foreign Reporting Company</a:t>
            </a:r>
            <a:r>
              <a:rPr lang="en-US" dirty="0"/>
              <a:t>: any corporation, LLC or other similar entity formed under the laws of a foreign country </a:t>
            </a:r>
            <a:r>
              <a:rPr lang="en-US" b="1" u="sng" dirty="0">
                <a:solidFill>
                  <a:schemeClr val="accent1"/>
                </a:solidFill>
              </a:rPr>
              <a:t>and registered to do business in the United States</a:t>
            </a:r>
            <a:r>
              <a:rPr lang="en-US" dirty="0"/>
              <a:t>. </a:t>
            </a:r>
          </a:p>
        </p:txBody>
      </p:sp>
      <p:pic>
        <p:nvPicPr>
          <p:cNvPr id="9" name="Picture 8" descr="A black and yellow logo with white text&#10;&#10;Description automatically generated">
            <a:extLst>
              <a:ext uri="{FF2B5EF4-FFF2-40B4-BE49-F238E27FC236}">
                <a16:creationId xmlns:a16="http://schemas.microsoft.com/office/drawing/2014/main" id="{9762447F-DCA2-25DE-942F-3CF9BBF68B06}"/>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15581575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6B58F-1CF7-41B5-BF70-710D7AC7941C}"/>
              </a:ext>
            </a:extLst>
          </p:cNvPr>
          <p:cNvSpPr>
            <a:spLocks noGrp="1"/>
          </p:cNvSpPr>
          <p:nvPr>
            <p:ph type="title"/>
          </p:nvPr>
        </p:nvSpPr>
        <p:spPr/>
        <p:txBody>
          <a:bodyPr/>
          <a:lstStyle/>
          <a:p>
            <a:r>
              <a:rPr lang="en-US" dirty="0"/>
              <a:t>Exempt Entities</a:t>
            </a:r>
          </a:p>
        </p:txBody>
      </p:sp>
      <p:graphicFrame>
        <p:nvGraphicFramePr>
          <p:cNvPr id="4" name="Table 4">
            <a:extLst>
              <a:ext uri="{FF2B5EF4-FFF2-40B4-BE49-F238E27FC236}">
                <a16:creationId xmlns:a16="http://schemas.microsoft.com/office/drawing/2014/main" id="{2B4DC109-CD21-DF66-1FD0-9A897F4486A3}"/>
              </a:ext>
            </a:extLst>
          </p:cNvPr>
          <p:cNvGraphicFramePr>
            <a:graphicFrameLocks noGrp="1"/>
          </p:cNvGraphicFramePr>
          <p:nvPr>
            <p:extLst>
              <p:ext uri="{D42A27DB-BD31-4B8C-83A1-F6EECF244321}">
                <p14:modId xmlns:p14="http://schemas.microsoft.com/office/powerpoint/2010/main" val="1770151484"/>
              </p:ext>
            </p:extLst>
          </p:nvPr>
        </p:nvGraphicFramePr>
        <p:xfrm>
          <a:off x="1395663" y="2355960"/>
          <a:ext cx="9432758" cy="3383280"/>
        </p:xfrm>
        <a:graphic>
          <a:graphicData uri="http://schemas.openxmlformats.org/drawingml/2006/table">
            <a:tbl>
              <a:tblPr firstRow="1" bandRow="1">
                <a:tableStyleId>{2D5ABB26-0587-4C30-8999-92F81FD0307C}</a:tableStyleId>
              </a:tblPr>
              <a:tblGrid>
                <a:gridCol w="4716379">
                  <a:extLst>
                    <a:ext uri="{9D8B030D-6E8A-4147-A177-3AD203B41FA5}">
                      <a16:colId xmlns:a16="http://schemas.microsoft.com/office/drawing/2014/main" val="736641831"/>
                    </a:ext>
                  </a:extLst>
                </a:gridCol>
                <a:gridCol w="4716379">
                  <a:extLst>
                    <a:ext uri="{9D8B030D-6E8A-4147-A177-3AD203B41FA5}">
                      <a16:colId xmlns:a16="http://schemas.microsoft.com/office/drawing/2014/main" val="2616481358"/>
                    </a:ext>
                  </a:extLst>
                </a:gridCol>
              </a:tblGrid>
              <a:tr h="370840">
                <a:tc>
                  <a:txBody>
                    <a:bodyPr/>
                    <a:lstStyle/>
                    <a:p>
                      <a:pPr marL="0" marR="0" lvl="0" indent="0" algn="ctr" defTabSz="457200" rtl="0" eaLnBrk="1" fontAlgn="auto" latinLnBrk="0" hangingPunct="1">
                        <a:lnSpc>
                          <a:spcPct val="100000"/>
                        </a:lnSpc>
                        <a:spcBef>
                          <a:spcPct val="20000"/>
                        </a:spcBef>
                        <a:spcAft>
                          <a:spcPts val="600"/>
                        </a:spcAft>
                        <a:buClr>
                          <a:srgbClr val="700000"/>
                        </a:buClr>
                        <a:buSzPct val="80000"/>
                        <a:buFont typeface="Wingdings 2" charset="2"/>
                        <a:buNone/>
                        <a:tabLst/>
                        <a:defRPr/>
                      </a:pPr>
                      <a:r>
                        <a:rPr kumimoji="0" lang="en-US" sz="1800" b="0" i="0" u="none" strike="noStrike" kern="1200" cap="none" spc="0" normalizeH="0" baseline="0" noProof="0" dirty="0">
                          <a:ln>
                            <a:noFill/>
                          </a:ln>
                          <a:solidFill>
                            <a:srgbClr val="000000"/>
                          </a:solidFill>
                          <a:effectLst/>
                          <a:uLnTx/>
                          <a:uFillTx/>
                          <a:latin typeface="Century Gothic" panose="020F0302020204030204"/>
                          <a:ea typeface="+mn-ea"/>
                          <a:cs typeface="+mn-cs"/>
                        </a:rPr>
                        <a:t>SEC-reporting companies (public companies, registered broker-dealers, registered investment companies or investment advisor, Venture capital fund advisers)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mn-lt"/>
                          <a:ea typeface="+mn-ea"/>
                          <a:cs typeface="+mn-cs"/>
                        </a:rPr>
                        <a:t>Tax-exempt entities e.g., 501c3</a:t>
                      </a:r>
                    </a:p>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36200271"/>
                  </a:ext>
                </a:extLst>
              </a:tr>
              <a:tr h="370840">
                <a:tc>
                  <a:txBody>
                    <a:bodyPr/>
                    <a:lstStyle/>
                    <a:p>
                      <a:pPr marL="0" marR="0" lvl="0" indent="0" algn="ctr" defTabSz="457200" rtl="0" eaLnBrk="1" fontAlgn="auto" latinLnBrk="0" hangingPunct="1">
                        <a:lnSpc>
                          <a:spcPct val="100000"/>
                        </a:lnSpc>
                        <a:spcBef>
                          <a:spcPct val="20000"/>
                        </a:spcBef>
                        <a:spcAft>
                          <a:spcPts val="600"/>
                        </a:spcAft>
                        <a:buClr>
                          <a:srgbClr val="700000"/>
                        </a:buClr>
                        <a:buSzPct val="80000"/>
                        <a:buFont typeface="Wingdings 2" charset="2"/>
                        <a:buNone/>
                        <a:tabLst/>
                        <a:defRPr/>
                      </a:pPr>
                      <a:r>
                        <a:rPr kumimoji="0" lang="en-US" sz="1800" b="0" i="0" u="none" strike="noStrike" kern="1200" cap="none" spc="0" normalizeH="0" baseline="0" noProof="0" dirty="0">
                          <a:ln>
                            <a:noFill/>
                          </a:ln>
                          <a:solidFill>
                            <a:srgbClr val="000000"/>
                          </a:solidFill>
                          <a:effectLst/>
                          <a:uLnTx/>
                          <a:uFillTx/>
                          <a:latin typeface="+mn-lt"/>
                          <a:ea typeface="+mn-ea"/>
                          <a:cs typeface="+mn-cs"/>
                        </a:rPr>
                        <a:t>Insurance companies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b="1" dirty="0"/>
                        <a:t>Large operating companies</a:t>
                      </a:r>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29603195"/>
                  </a:ext>
                </a:extLst>
              </a:tr>
              <a:tr h="370840">
                <a:tc>
                  <a:txBody>
                    <a:bodyPr/>
                    <a:lstStyle/>
                    <a:p>
                      <a:pPr marL="0" marR="0" lvl="0" indent="0" algn="ctr" defTabSz="457200" rtl="0" eaLnBrk="1" fontAlgn="auto" latinLnBrk="0" hangingPunct="1">
                        <a:lnSpc>
                          <a:spcPct val="100000"/>
                        </a:lnSpc>
                        <a:spcBef>
                          <a:spcPct val="20000"/>
                        </a:spcBef>
                        <a:spcAft>
                          <a:spcPts val="600"/>
                        </a:spcAft>
                        <a:buClr>
                          <a:srgbClr val="700000"/>
                        </a:buClr>
                        <a:buSzPct val="80000"/>
                        <a:buFont typeface="Wingdings 2" charset="2"/>
                        <a:buNone/>
                        <a:tabLst/>
                        <a:defRPr/>
                      </a:pPr>
                      <a:r>
                        <a:rPr kumimoji="0" lang="en-US" sz="1800" b="0" i="0" u="none" strike="noStrike" kern="1200" cap="none" spc="0" normalizeH="0" baseline="0" noProof="0" dirty="0">
                          <a:ln>
                            <a:noFill/>
                          </a:ln>
                          <a:solidFill>
                            <a:srgbClr val="000000"/>
                          </a:solidFill>
                          <a:effectLst/>
                          <a:uLnTx/>
                          <a:uFillTx/>
                          <a:latin typeface="+mn-lt"/>
                          <a:ea typeface="+mn-ea"/>
                          <a:cs typeface="+mn-cs"/>
                        </a:rPr>
                        <a:t>Accounting Firms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mn-lt"/>
                          <a:ea typeface="+mn-ea"/>
                          <a:cs typeface="+mn-cs"/>
                        </a:rPr>
                        <a:t>Inactive entities</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99777639"/>
                  </a:ext>
                </a:extLst>
              </a:tr>
              <a:tr h="37084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mn-lt"/>
                          <a:ea typeface="+mn-ea"/>
                          <a:cs typeface="+mn-cs"/>
                        </a:rPr>
                        <a:t>Banks and Credit Unions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b="1" i="1" dirty="0">
                          <a:solidFill>
                            <a:schemeClr val="accent1"/>
                          </a:solidFill>
                        </a:rPr>
                        <a:t>*wholly-owned or controlled subsidiaries of certain exempt entities.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75037825"/>
                  </a:ext>
                </a:extLst>
              </a:tr>
            </a:tbl>
          </a:graphicData>
        </a:graphic>
      </p:graphicFrame>
      <p:pic>
        <p:nvPicPr>
          <p:cNvPr id="7" name="Picture 6" descr="A black and yellow logo with white text&#10;&#10;Description automatically generated">
            <a:extLst>
              <a:ext uri="{FF2B5EF4-FFF2-40B4-BE49-F238E27FC236}">
                <a16:creationId xmlns:a16="http://schemas.microsoft.com/office/drawing/2014/main" id="{363B8FD8-CDEC-8110-FF38-1997FCEBABAC}"/>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941212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6B58F-1CF7-41B5-BF70-710D7AC7941C}"/>
              </a:ext>
            </a:extLst>
          </p:cNvPr>
          <p:cNvSpPr>
            <a:spLocks noGrp="1"/>
          </p:cNvSpPr>
          <p:nvPr>
            <p:ph type="title"/>
          </p:nvPr>
        </p:nvSpPr>
        <p:spPr/>
        <p:txBody>
          <a:bodyPr/>
          <a:lstStyle/>
          <a:p>
            <a:r>
              <a:rPr lang="en-US" dirty="0"/>
              <a:t>Exempt Entities: Large Operating Company</a:t>
            </a:r>
          </a:p>
        </p:txBody>
      </p:sp>
      <p:sp>
        <p:nvSpPr>
          <p:cNvPr id="5" name="TextBox 4">
            <a:extLst>
              <a:ext uri="{FF2B5EF4-FFF2-40B4-BE49-F238E27FC236}">
                <a16:creationId xmlns:a16="http://schemas.microsoft.com/office/drawing/2014/main" id="{DEA19E23-1EB1-9B00-6BB4-7A6E51BB6C84}"/>
              </a:ext>
            </a:extLst>
          </p:cNvPr>
          <p:cNvSpPr txBox="1"/>
          <p:nvPr/>
        </p:nvSpPr>
        <p:spPr>
          <a:xfrm>
            <a:off x="810000" y="2460690"/>
            <a:ext cx="10440097" cy="3933384"/>
          </a:xfrm>
          <a:prstGeom prst="rect">
            <a:avLst/>
          </a:prstGeom>
          <a:noFill/>
        </p:spPr>
        <p:txBody>
          <a:bodyPr wrap="square">
            <a:spAutoFit/>
          </a:bodyPr>
          <a:lstStyle/>
          <a:p>
            <a:pPr marL="342900" marR="0" lvl="0" indent="-342900" algn="l" defTabSz="457200" rtl="0" eaLnBrk="1" fontAlgn="auto" latinLnBrk="0" hangingPunct="1">
              <a:lnSpc>
                <a:spcPct val="100000"/>
              </a:lnSpc>
              <a:spcBef>
                <a:spcPct val="20000"/>
              </a:spcBef>
              <a:spcAft>
                <a:spcPts val="600"/>
              </a:spcAft>
              <a:buClr>
                <a:srgbClr val="700000"/>
              </a:buClr>
              <a:buSzPct val="80000"/>
              <a:buFont typeface="+mj-lt"/>
              <a:buAutoNum type="arabicPeriod"/>
              <a:tabLst/>
              <a:defRPr/>
            </a:pPr>
            <a:r>
              <a:rPr kumimoji="0" lang="en-US" sz="1800" b="0" i="0" u="none" strike="noStrike" kern="1200" cap="none" spc="0" normalizeH="0" baseline="0" noProof="0" dirty="0">
                <a:ln>
                  <a:noFill/>
                </a:ln>
                <a:solidFill>
                  <a:srgbClr val="000000"/>
                </a:solidFill>
                <a:effectLst/>
                <a:uLnTx/>
                <a:uFillTx/>
                <a:latin typeface="Century Gothic" panose="020F0302020204030204"/>
                <a:ea typeface="+mn-ea"/>
                <a:cs typeface="+mn-cs"/>
              </a:rPr>
              <a:t>Entity that employs more than 20 FT employees in the US;</a:t>
            </a:r>
          </a:p>
          <a:p>
            <a:pPr marL="342900" marR="0" lvl="0" indent="-342900" algn="l" defTabSz="457200" rtl="0" eaLnBrk="1" fontAlgn="auto" latinLnBrk="0" hangingPunct="1">
              <a:lnSpc>
                <a:spcPct val="100000"/>
              </a:lnSpc>
              <a:spcBef>
                <a:spcPct val="20000"/>
              </a:spcBef>
              <a:spcAft>
                <a:spcPts val="600"/>
              </a:spcAft>
              <a:buClr>
                <a:srgbClr val="700000"/>
              </a:buClr>
              <a:buSzPct val="80000"/>
              <a:buFont typeface="+mj-lt"/>
              <a:buAutoNum type="arabicPeriod"/>
              <a:tabLst/>
              <a:defRPr/>
            </a:pPr>
            <a:r>
              <a:rPr kumimoji="0" lang="en-US" sz="1800" b="0" i="0" u="none" strike="noStrike" kern="1200" cap="none" spc="0" normalizeH="0" baseline="0" noProof="0" dirty="0">
                <a:ln>
                  <a:noFill/>
                </a:ln>
                <a:solidFill>
                  <a:srgbClr val="000000"/>
                </a:solidFill>
                <a:effectLst/>
                <a:uLnTx/>
                <a:uFillTx/>
                <a:latin typeface="Century Gothic" panose="020F0302020204030204"/>
                <a:ea typeface="+mn-ea"/>
                <a:cs typeface="+mn-cs"/>
              </a:rPr>
              <a:t>Has filed a federal US income tax return for the year prior showing more than $5 million in gross receipts or sales (not including receipts and sales from sources outside of the US), </a:t>
            </a:r>
            <a:r>
              <a:rPr kumimoji="0" lang="en-US" sz="1800" b="1" i="0" u="sng" strike="noStrike" kern="1200" cap="none" spc="0" normalizeH="0" baseline="0" noProof="0" dirty="0">
                <a:ln>
                  <a:noFill/>
                </a:ln>
                <a:solidFill>
                  <a:srgbClr val="000000"/>
                </a:solidFill>
                <a:effectLst/>
                <a:uLnTx/>
                <a:uFillTx/>
                <a:latin typeface="Century Gothic" panose="020F0302020204030204"/>
                <a:ea typeface="+mn-ea"/>
                <a:cs typeface="+mn-cs"/>
              </a:rPr>
              <a:t>and</a:t>
            </a:r>
            <a:r>
              <a:rPr kumimoji="0" lang="en-US" sz="1800" b="0" i="0" u="none" strike="noStrike" kern="1200" cap="none" spc="0" normalizeH="0" baseline="0" noProof="0" dirty="0">
                <a:ln>
                  <a:noFill/>
                </a:ln>
                <a:solidFill>
                  <a:srgbClr val="000000"/>
                </a:solidFill>
                <a:effectLst/>
                <a:uLnTx/>
                <a:uFillTx/>
                <a:latin typeface="Century Gothic" panose="020F0302020204030204"/>
                <a:ea typeface="+mn-ea"/>
                <a:cs typeface="+mn-cs"/>
              </a:rPr>
              <a:t> </a:t>
            </a:r>
          </a:p>
          <a:p>
            <a:pPr marL="342900" marR="0" lvl="0" indent="-342900" algn="l" defTabSz="457200" rtl="0" eaLnBrk="1" fontAlgn="auto" latinLnBrk="0" hangingPunct="1">
              <a:lnSpc>
                <a:spcPct val="100000"/>
              </a:lnSpc>
              <a:spcBef>
                <a:spcPct val="20000"/>
              </a:spcBef>
              <a:spcAft>
                <a:spcPts val="600"/>
              </a:spcAft>
              <a:buClr>
                <a:srgbClr val="700000"/>
              </a:buClr>
              <a:buSzPct val="80000"/>
              <a:buFont typeface="+mj-lt"/>
              <a:buAutoNum type="arabicPeriod"/>
              <a:tabLst/>
              <a:defRPr/>
            </a:pPr>
            <a:r>
              <a:rPr kumimoji="0" lang="en-US" sz="1800" b="0" i="0" u="none" strike="noStrike" kern="1200" cap="none" spc="0" normalizeH="0" baseline="0" noProof="0" dirty="0">
                <a:ln>
                  <a:noFill/>
                </a:ln>
                <a:solidFill>
                  <a:srgbClr val="000000"/>
                </a:solidFill>
                <a:effectLst/>
                <a:uLnTx/>
                <a:uFillTx/>
                <a:latin typeface="Century Gothic" panose="020F0302020204030204"/>
                <a:ea typeface="+mn-ea"/>
                <a:cs typeface="+mn-cs"/>
              </a:rPr>
              <a:t>Operates from physical office premises in the US.</a:t>
            </a:r>
          </a:p>
          <a:p>
            <a:pPr marR="0" lvl="0" defTabSz="457200" rtl="0" eaLnBrk="1" fontAlgn="auto" latinLnBrk="0" hangingPunct="1">
              <a:lnSpc>
                <a:spcPct val="100000"/>
              </a:lnSpc>
              <a:spcBef>
                <a:spcPct val="20000"/>
              </a:spcBef>
              <a:spcAft>
                <a:spcPts val="600"/>
              </a:spcAft>
              <a:buClr>
                <a:srgbClr val="700000"/>
              </a:buClr>
              <a:buSzPct val="80000"/>
              <a:tabLst/>
              <a:defRPr/>
            </a:pPr>
            <a:r>
              <a:rPr kumimoji="0" lang="en-US" sz="1800" b="1" i="0" u="sng" strike="noStrike" kern="1200" cap="none" spc="0" normalizeH="0" baseline="0" noProof="0" dirty="0">
                <a:ln>
                  <a:noFill/>
                </a:ln>
                <a:solidFill>
                  <a:srgbClr val="000000"/>
                </a:solidFill>
                <a:effectLst/>
                <a:uLnTx/>
                <a:uFillTx/>
                <a:latin typeface="Century Gothic" panose="020F0302020204030204"/>
                <a:ea typeface="+mn-ea"/>
                <a:cs typeface="+mn-cs"/>
              </a:rPr>
              <a:t>(All three required)</a:t>
            </a:r>
          </a:p>
          <a:p>
            <a:pPr marR="0" lvl="0" defTabSz="457200" rtl="0" eaLnBrk="1" fontAlgn="auto" latinLnBrk="0" hangingPunct="1">
              <a:lnSpc>
                <a:spcPct val="100000"/>
              </a:lnSpc>
              <a:spcBef>
                <a:spcPct val="20000"/>
              </a:spcBef>
              <a:spcAft>
                <a:spcPts val="600"/>
              </a:spcAft>
              <a:buClr>
                <a:srgbClr val="700000"/>
              </a:buClr>
              <a:buSzPct val="80000"/>
              <a:tabLst/>
              <a:defRPr/>
            </a:pPr>
            <a:endParaRPr lang="en-US" i="1" dirty="0">
              <a:solidFill>
                <a:srgbClr val="000000"/>
              </a:solidFill>
              <a:latin typeface="Century Gothic" panose="020F0302020204030204"/>
            </a:endParaRPr>
          </a:p>
          <a:p>
            <a:pPr marR="0" lvl="0" defTabSz="457200" rtl="0" eaLnBrk="1" fontAlgn="auto" latinLnBrk="0" hangingPunct="1">
              <a:lnSpc>
                <a:spcPct val="100000"/>
              </a:lnSpc>
              <a:spcBef>
                <a:spcPct val="20000"/>
              </a:spcBef>
              <a:spcAft>
                <a:spcPts val="600"/>
              </a:spcAft>
              <a:buClr>
                <a:srgbClr val="700000"/>
              </a:buClr>
              <a:buSzPct val="80000"/>
              <a:tabLst/>
              <a:defRPr/>
            </a:pPr>
            <a:r>
              <a:rPr lang="en-US" i="1" dirty="0">
                <a:solidFill>
                  <a:srgbClr val="000000"/>
                </a:solidFill>
                <a:latin typeface="Century Gothic" panose="020F0302020204030204"/>
              </a:rPr>
              <a:t>*</a:t>
            </a:r>
            <a:r>
              <a:rPr lang="en-US" dirty="0">
                <a:solidFill>
                  <a:srgbClr val="000000"/>
                </a:solidFill>
                <a:latin typeface="Century Gothic" panose="020F0302020204030204"/>
              </a:rPr>
              <a:t> </a:t>
            </a:r>
            <a:r>
              <a:rPr lang="en-US" i="1" dirty="0">
                <a:solidFill>
                  <a:srgbClr val="000000"/>
                </a:solidFill>
                <a:latin typeface="Century Gothic" panose="020F0302020204030204"/>
              </a:rPr>
              <a:t>Entity itself has more than 20 FT employees. Not pooling other subsidiaries.</a:t>
            </a:r>
          </a:p>
          <a:p>
            <a:pPr marR="0" lvl="0" defTabSz="457200" rtl="0" eaLnBrk="1" fontAlgn="auto" latinLnBrk="0" hangingPunct="1">
              <a:lnSpc>
                <a:spcPct val="100000"/>
              </a:lnSpc>
              <a:spcBef>
                <a:spcPct val="20000"/>
              </a:spcBef>
              <a:spcAft>
                <a:spcPts val="600"/>
              </a:spcAft>
              <a:buClr>
                <a:srgbClr val="700000"/>
              </a:buClr>
              <a:buSzPct val="80000"/>
              <a:tabLst/>
              <a:defRPr/>
            </a:pPr>
            <a:r>
              <a:rPr kumimoji="0" lang="en-US" sz="1800" b="0" i="1" u="none" strike="noStrike" kern="1200" cap="none" spc="0" normalizeH="0" baseline="0" noProof="0" dirty="0">
                <a:ln>
                  <a:noFill/>
                </a:ln>
                <a:solidFill>
                  <a:srgbClr val="000000"/>
                </a:solidFill>
                <a:effectLst/>
                <a:uLnTx/>
                <a:uFillTx/>
                <a:latin typeface="Century Gothic" panose="020F0302020204030204"/>
                <a:ea typeface="+mn-ea"/>
                <a:cs typeface="+mn-cs"/>
              </a:rPr>
              <a:t>** Entity that initially qualifies as a “large operating company” but later fails to qualify will need to file a BOI Report. Conversely, an entity that initially is a “Reporting Company” but then becomes exempt, must file an update noting such change</a:t>
            </a:r>
            <a:r>
              <a:rPr kumimoji="0" lang="en-US" sz="1800" b="0" i="0" u="none" strike="noStrike" kern="1200" cap="none" spc="0" normalizeH="0" baseline="0" noProof="0" dirty="0">
                <a:ln>
                  <a:noFill/>
                </a:ln>
                <a:solidFill>
                  <a:srgbClr val="000000"/>
                </a:solidFill>
                <a:effectLst/>
                <a:uLnTx/>
                <a:uFillTx/>
                <a:latin typeface="Century Gothic" panose="020F0302020204030204"/>
                <a:ea typeface="+mn-ea"/>
                <a:cs typeface="+mn-cs"/>
              </a:rPr>
              <a:t>. </a:t>
            </a:r>
          </a:p>
        </p:txBody>
      </p:sp>
      <p:pic>
        <p:nvPicPr>
          <p:cNvPr id="7" name="Picture 6" descr="A black and yellow logo with white text&#10;&#10;Description automatically generated">
            <a:extLst>
              <a:ext uri="{FF2B5EF4-FFF2-40B4-BE49-F238E27FC236}">
                <a16:creationId xmlns:a16="http://schemas.microsoft.com/office/drawing/2014/main" id="{4E7FA893-04B5-4586-6FEF-3A9C0F854354}"/>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15973502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6B58F-1CF7-41B5-BF70-710D7AC7941C}"/>
              </a:ext>
            </a:extLst>
          </p:cNvPr>
          <p:cNvSpPr>
            <a:spLocks noGrp="1"/>
          </p:cNvSpPr>
          <p:nvPr>
            <p:ph type="title"/>
          </p:nvPr>
        </p:nvSpPr>
        <p:spPr/>
        <p:txBody>
          <a:bodyPr/>
          <a:lstStyle/>
          <a:p>
            <a:r>
              <a:rPr lang="en-US" dirty="0"/>
              <a:t>Exempt Entities: Inactive Entities</a:t>
            </a:r>
          </a:p>
        </p:txBody>
      </p:sp>
      <p:sp>
        <p:nvSpPr>
          <p:cNvPr id="5" name="TextBox 4">
            <a:extLst>
              <a:ext uri="{FF2B5EF4-FFF2-40B4-BE49-F238E27FC236}">
                <a16:creationId xmlns:a16="http://schemas.microsoft.com/office/drawing/2014/main" id="{DEA19E23-1EB1-9B00-6BB4-7A6E51BB6C84}"/>
              </a:ext>
            </a:extLst>
          </p:cNvPr>
          <p:cNvSpPr txBox="1"/>
          <p:nvPr/>
        </p:nvSpPr>
        <p:spPr>
          <a:xfrm>
            <a:off x="810000" y="2460690"/>
            <a:ext cx="10440097" cy="3644075"/>
          </a:xfrm>
          <a:prstGeom prst="rect">
            <a:avLst/>
          </a:prstGeom>
          <a:noFill/>
        </p:spPr>
        <p:txBody>
          <a:bodyPr wrap="square">
            <a:spAutoFit/>
          </a:bodyPr>
          <a:lstStyle/>
          <a:p>
            <a:pPr marL="342900" marR="0" lvl="0" indent="-342900" algn="l" defTabSz="457200" rtl="0" eaLnBrk="1" fontAlgn="auto" latinLnBrk="0" hangingPunct="1">
              <a:lnSpc>
                <a:spcPct val="100000"/>
              </a:lnSpc>
              <a:spcBef>
                <a:spcPct val="20000"/>
              </a:spcBef>
              <a:spcAft>
                <a:spcPts val="600"/>
              </a:spcAft>
              <a:buClr>
                <a:srgbClr val="700000"/>
              </a:buClr>
              <a:buSzPct val="80000"/>
              <a:buFont typeface="+mj-lt"/>
              <a:buAutoNum type="arabicPeriod"/>
              <a:tabLst/>
              <a:defRPr/>
            </a:pPr>
            <a:r>
              <a:rPr kumimoji="0" lang="en-US" sz="1800" b="0" i="0" u="none" strike="noStrike" kern="1200" cap="none" spc="0" normalizeH="0" baseline="0" noProof="0" dirty="0">
                <a:ln>
                  <a:noFill/>
                </a:ln>
                <a:solidFill>
                  <a:srgbClr val="000000"/>
                </a:solidFill>
                <a:effectLst/>
                <a:uLnTx/>
                <a:uFillTx/>
                <a:latin typeface="Century Gothic" panose="020F0302020204030204"/>
                <a:ea typeface="+mn-ea"/>
                <a:cs typeface="+mn-cs"/>
              </a:rPr>
              <a:t>In existence prior to Jan. 1, 2020</a:t>
            </a:r>
          </a:p>
          <a:p>
            <a:pPr marL="342900" indent="-342900">
              <a:spcBef>
                <a:spcPct val="20000"/>
              </a:spcBef>
              <a:spcAft>
                <a:spcPts val="600"/>
              </a:spcAft>
              <a:buClr>
                <a:srgbClr val="700000"/>
              </a:buClr>
              <a:buSzPct val="80000"/>
              <a:buFont typeface="+mj-lt"/>
              <a:buAutoNum type="arabicPeriod"/>
              <a:defRPr/>
            </a:pPr>
            <a:r>
              <a:rPr lang="en-US" dirty="0">
                <a:solidFill>
                  <a:srgbClr val="000000"/>
                </a:solidFill>
                <a:latin typeface="Century Gothic" panose="020F0302020204030204"/>
              </a:rPr>
              <a:t>I</a:t>
            </a:r>
            <a:r>
              <a:rPr kumimoji="0" lang="en-US" sz="1800" b="0" i="0" u="none" strike="noStrike" kern="1200" cap="none" spc="0" normalizeH="0" baseline="0" noProof="0" dirty="0">
                <a:ln>
                  <a:noFill/>
                </a:ln>
                <a:solidFill>
                  <a:srgbClr val="000000"/>
                </a:solidFill>
                <a:effectLst/>
                <a:uLnTx/>
                <a:uFillTx/>
                <a:latin typeface="Century Gothic" panose="020F0302020204030204"/>
                <a:ea typeface="+mn-ea"/>
                <a:cs typeface="+mn-cs"/>
              </a:rPr>
              <a:t>s not engaged in active business</a:t>
            </a:r>
          </a:p>
          <a:p>
            <a:pPr marL="342900" marR="0" lvl="0" indent="-342900" algn="l" defTabSz="457200" rtl="0" eaLnBrk="1" fontAlgn="auto" latinLnBrk="0" hangingPunct="1">
              <a:lnSpc>
                <a:spcPct val="100000"/>
              </a:lnSpc>
              <a:spcBef>
                <a:spcPct val="20000"/>
              </a:spcBef>
              <a:spcAft>
                <a:spcPts val="600"/>
              </a:spcAft>
              <a:buClr>
                <a:srgbClr val="700000"/>
              </a:buClr>
              <a:buSzPct val="80000"/>
              <a:buFont typeface="+mj-lt"/>
              <a:buAutoNum type="arabicPeriod"/>
              <a:tabLst/>
              <a:defRPr/>
            </a:pPr>
            <a:r>
              <a:rPr kumimoji="0" lang="en-US" sz="1800" b="0" i="0" u="none" strike="noStrike" kern="1200" cap="none" spc="0" normalizeH="0" baseline="0" noProof="0" dirty="0">
                <a:ln>
                  <a:noFill/>
                </a:ln>
                <a:solidFill>
                  <a:srgbClr val="000000"/>
                </a:solidFill>
                <a:effectLst/>
                <a:uLnTx/>
                <a:uFillTx/>
                <a:latin typeface="Century Gothic" panose="020F0302020204030204"/>
                <a:ea typeface="+mn-ea"/>
                <a:cs typeface="+mn-cs"/>
              </a:rPr>
              <a:t>Is not owned by a foreign person (directly or indirectly)</a:t>
            </a:r>
          </a:p>
          <a:p>
            <a:pPr marL="342900" marR="0" lvl="0" indent="-342900" algn="l" defTabSz="457200" rtl="0" eaLnBrk="1" fontAlgn="auto" latinLnBrk="0" hangingPunct="1">
              <a:lnSpc>
                <a:spcPct val="100000"/>
              </a:lnSpc>
              <a:spcBef>
                <a:spcPct val="20000"/>
              </a:spcBef>
              <a:spcAft>
                <a:spcPts val="600"/>
              </a:spcAft>
              <a:buClr>
                <a:srgbClr val="700000"/>
              </a:buClr>
              <a:buSzPct val="80000"/>
              <a:buFont typeface="+mj-lt"/>
              <a:buAutoNum type="arabicPeriod"/>
              <a:tabLst/>
              <a:defRPr/>
            </a:pPr>
            <a:r>
              <a:rPr kumimoji="0" lang="en-US" sz="1800" b="0" i="0" u="none" strike="noStrike" kern="1200" cap="none" spc="0" normalizeH="0" baseline="0" noProof="0" dirty="0">
                <a:ln>
                  <a:noFill/>
                </a:ln>
                <a:solidFill>
                  <a:srgbClr val="000000"/>
                </a:solidFill>
                <a:effectLst/>
                <a:uLnTx/>
                <a:uFillTx/>
                <a:latin typeface="Century Gothic" panose="020F0302020204030204"/>
                <a:ea typeface="+mn-ea"/>
                <a:cs typeface="+mn-cs"/>
              </a:rPr>
              <a:t>Does not hold any assets</a:t>
            </a:r>
          </a:p>
          <a:p>
            <a:pPr marL="342900" marR="0" lvl="0" indent="-342900" algn="l" defTabSz="457200" rtl="0" eaLnBrk="1" fontAlgn="auto" latinLnBrk="0" hangingPunct="1">
              <a:lnSpc>
                <a:spcPct val="100000"/>
              </a:lnSpc>
              <a:spcBef>
                <a:spcPct val="20000"/>
              </a:spcBef>
              <a:spcAft>
                <a:spcPts val="600"/>
              </a:spcAft>
              <a:buClr>
                <a:srgbClr val="700000"/>
              </a:buClr>
              <a:buSzPct val="80000"/>
              <a:buFont typeface="+mj-lt"/>
              <a:buAutoNum type="arabicPeriod"/>
              <a:tabLst/>
              <a:defRPr/>
            </a:pPr>
            <a:r>
              <a:rPr kumimoji="0" lang="en-US" sz="1800" b="0" i="0" u="none" strike="noStrike" kern="1200" cap="none" spc="0" normalizeH="0" baseline="0" noProof="0" dirty="0">
                <a:ln>
                  <a:noFill/>
                </a:ln>
                <a:solidFill>
                  <a:srgbClr val="000000"/>
                </a:solidFill>
                <a:effectLst/>
                <a:uLnTx/>
                <a:uFillTx/>
                <a:latin typeface="Century Gothic" panose="020F0302020204030204"/>
                <a:ea typeface="+mn-ea"/>
                <a:cs typeface="+mn-cs"/>
              </a:rPr>
              <a:t>In the last 12 months, has not seen a change in ownership</a:t>
            </a:r>
          </a:p>
          <a:p>
            <a:pPr marL="342900" marR="0" lvl="0" indent="-342900" algn="l" defTabSz="457200" rtl="0" eaLnBrk="1" fontAlgn="auto" latinLnBrk="0" hangingPunct="1">
              <a:lnSpc>
                <a:spcPct val="100000"/>
              </a:lnSpc>
              <a:spcBef>
                <a:spcPct val="20000"/>
              </a:spcBef>
              <a:spcAft>
                <a:spcPts val="600"/>
              </a:spcAft>
              <a:buClr>
                <a:srgbClr val="700000"/>
              </a:buClr>
              <a:buSzPct val="80000"/>
              <a:buFont typeface="+mj-lt"/>
              <a:buAutoNum type="arabicPeriod"/>
              <a:tabLst/>
              <a:defRPr/>
            </a:pPr>
            <a:r>
              <a:rPr kumimoji="0" lang="en-US" sz="1800" b="0" i="0" u="none" strike="noStrike" kern="1200" cap="none" spc="0" normalizeH="0" baseline="0" noProof="0" dirty="0">
                <a:ln>
                  <a:noFill/>
                </a:ln>
                <a:solidFill>
                  <a:srgbClr val="000000"/>
                </a:solidFill>
                <a:effectLst/>
                <a:uLnTx/>
                <a:uFillTx/>
                <a:latin typeface="Century Gothic" panose="020F0302020204030204"/>
                <a:ea typeface="+mn-ea"/>
                <a:cs typeface="+mn-cs"/>
              </a:rPr>
              <a:t>In the last 12 months, has not </a:t>
            </a:r>
            <a:r>
              <a:rPr lang="en-US" dirty="0">
                <a:solidFill>
                  <a:srgbClr val="000000"/>
                </a:solidFill>
                <a:latin typeface="Century Gothic" panose="020F0302020204030204"/>
              </a:rPr>
              <a:t>received or sent </a:t>
            </a:r>
            <a:r>
              <a:rPr kumimoji="0" lang="en-US" sz="1800" b="0" i="0" u="none" strike="noStrike" kern="1200" cap="none" spc="0" normalizeH="0" baseline="0" noProof="0" dirty="0">
                <a:ln>
                  <a:noFill/>
                </a:ln>
                <a:solidFill>
                  <a:srgbClr val="000000"/>
                </a:solidFill>
                <a:effectLst/>
                <a:uLnTx/>
                <a:uFillTx/>
                <a:latin typeface="Century Gothic" panose="020F0302020204030204"/>
                <a:ea typeface="+mn-ea"/>
                <a:cs typeface="+mn-cs"/>
              </a:rPr>
              <a:t>funds more than $1,000 </a:t>
            </a:r>
          </a:p>
          <a:p>
            <a:pPr marR="0" lvl="0" algn="l" defTabSz="457200" rtl="0" eaLnBrk="1" fontAlgn="auto" latinLnBrk="0" hangingPunct="1">
              <a:lnSpc>
                <a:spcPct val="100000"/>
              </a:lnSpc>
              <a:spcBef>
                <a:spcPct val="20000"/>
              </a:spcBef>
              <a:spcAft>
                <a:spcPts val="600"/>
              </a:spcAft>
              <a:buClr>
                <a:srgbClr val="700000"/>
              </a:buClr>
              <a:buSzPct val="80000"/>
              <a:tabLst/>
              <a:defRPr/>
            </a:pPr>
            <a:r>
              <a:rPr lang="en-US" b="1" u="sng" noProof="0" dirty="0">
                <a:solidFill>
                  <a:srgbClr val="000000"/>
                </a:solidFill>
                <a:latin typeface="Century Gothic" panose="020F0302020204030204"/>
              </a:rPr>
              <a:t>(All six are required)</a:t>
            </a:r>
            <a:endParaRPr kumimoji="0" lang="en-US" sz="1800" b="1" i="0" u="sng" strike="noStrike" kern="1200" cap="none" spc="0" normalizeH="0" baseline="0" noProof="0" dirty="0">
              <a:ln>
                <a:noFill/>
              </a:ln>
              <a:solidFill>
                <a:srgbClr val="000000"/>
              </a:solidFill>
              <a:effectLst/>
              <a:uLnTx/>
              <a:uFillTx/>
              <a:latin typeface="Century Gothic" panose="020F0302020204030204"/>
              <a:ea typeface="+mn-ea"/>
              <a:cs typeface="+mn-cs"/>
            </a:endParaRPr>
          </a:p>
          <a:p>
            <a:pPr marR="0" lvl="0" algn="l" defTabSz="457200" rtl="0" eaLnBrk="1" fontAlgn="auto" latinLnBrk="0" hangingPunct="1">
              <a:lnSpc>
                <a:spcPct val="100000"/>
              </a:lnSpc>
              <a:spcBef>
                <a:spcPct val="20000"/>
              </a:spcBef>
              <a:spcAft>
                <a:spcPts val="600"/>
              </a:spcAft>
              <a:buClr>
                <a:srgbClr val="700000"/>
              </a:buClr>
              <a:buSzPct val="80000"/>
              <a:tabLst/>
              <a:defRPr/>
            </a:pPr>
            <a:endParaRPr kumimoji="0" lang="en-US" sz="1800" b="0" i="0" u="none" strike="noStrike" kern="1200" cap="none" spc="0" normalizeH="0" baseline="0" noProof="0" dirty="0">
              <a:ln>
                <a:noFill/>
              </a:ln>
              <a:solidFill>
                <a:srgbClr val="000000"/>
              </a:solidFill>
              <a:effectLst/>
              <a:uLnTx/>
              <a:uFillTx/>
              <a:latin typeface="Century Gothic" panose="020F0302020204030204"/>
              <a:ea typeface="+mn-ea"/>
              <a:cs typeface="+mn-cs"/>
            </a:endParaRPr>
          </a:p>
          <a:p>
            <a:pPr marR="0" lvl="0" algn="l" defTabSz="457200" rtl="0" eaLnBrk="1" fontAlgn="auto" latinLnBrk="0" hangingPunct="1">
              <a:lnSpc>
                <a:spcPct val="100000"/>
              </a:lnSpc>
              <a:spcBef>
                <a:spcPct val="20000"/>
              </a:spcBef>
              <a:spcAft>
                <a:spcPts val="600"/>
              </a:spcAft>
              <a:buClr>
                <a:srgbClr val="700000"/>
              </a:buClr>
              <a:buSzPct val="80000"/>
              <a:tabLst/>
              <a:defRPr/>
            </a:pPr>
            <a:r>
              <a:rPr kumimoji="0" lang="en-US" sz="1800" b="0" i="1" u="none" strike="noStrike" kern="1200" cap="none" spc="0" normalizeH="0" baseline="0" noProof="0" dirty="0">
                <a:ln>
                  <a:noFill/>
                </a:ln>
                <a:solidFill>
                  <a:srgbClr val="000000"/>
                </a:solidFill>
                <a:effectLst/>
                <a:uLnTx/>
                <a:uFillTx/>
                <a:latin typeface="Century Gothic" panose="020F0302020204030204"/>
                <a:ea typeface="+mn-ea"/>
                <a:cs typeface="+mn-cs"/>
              </a:rPr>
              <a:t>*An entity that holds ownership interest in another entity is </a:t>
            </a:r>
            <a:r>
              <a:rPr kumimoji="0" lang="en-US" sz="1800" b="0" i="1" u="sng" strike="noStrike" kern="1200" cap="none" spc="0" normalizeH="0" baseline="0" noProof="0" dirty="0">
                <a:ln>
                  <a:noFill/>
                </a:ln>
                <a:solidFill>
                  <a:srgbClr val="000000"/>
                </a:solidFill>
                <a:effectLst/>
                <a:uLnTx/>
                <a:uFillTx/>
                <a:latin typeface="Century Gothic" panose="020F0302020204030204"/>
                <a:ea typeface="+mn-ea"/>
                <a:cs typeface="+mn-cs"/>
              </a:rPr>
              <a:t>NOT</a:t>
            </a:r>
            <a:r>
              <a:rPr kumimoji="0" lang="en-US" sz="1800" b="0" i="1" strike="noStrike" kern="1200" cap="none" spc="0" normalizeH="0" baseline="0" noProof="0" dirty="0">
                <a:ln>
                  <a:noFill/>
                </a:ln>
                <a:solidFill>
                  <a:srgbClr val="000000"/>
                </a:solidFill>
                <a:effectLst/>
                <a:uLnTx/>
                <a:uFillTx/>
                <a:latin typeface="Century Gothic" panose="020F0302020204030204"/>
                <a:ea typeface="+mn-ea"/>
                <a:cs typeface="+mn-cs"/>
              </a:rPr>
              <a:t> an “inactive entity”</a:t>
            </a:r>
            <a:r>
              <a:rPr kumimoji="0" lang="en-US" sz="1800" b="0" strike="noStrike" kern="1200" cap="none" spc="0" normalizeH="0" baseline="0" noProof="0" dirty="0">
                <a:ln>
                  <a:noFill/>
                </a:ln>
                <a:solidFill>
                  <a:srgbClr val="000000"/>
                </a:solidFill>
                <a:effectLst/>
                <a:uLnTx/>
                <a:uFillTx/>
                <a:latin typeface="Century Gothic" panose="020F0302020204030204"/>
                <a:ea typeface="+mn-ea"/>
                <a:cs typeface="+mn-cs"/>
              </a:rPr>
              <a:t>.</a:t>
            </a:r>
            <a:endParaRPr kumimoji="0" lang="en-US" sz="1800" b="0" u="sng" strike="noStrike" kern="1200" cap="none" spc="0" normalizeH="0" baseline="0" noProof="0" dirty="0">
              <a:ln>
                <a:noFill/>
              </a:ln>
              <a:solidFill>
                <a:srgbClr val="000000"/>
              </a:solidFill>
              <a:effectLst/>
              <a:uLnTx/>
              <a:uFillTx/>
              <a:latin typeface="Century Gothic" panose="020F0302020204030204"/>
              <a:ea typeface="+mn-ea"/>
              <a:cs typeface="+mn-cs"/>
            </a:endParaRPr>
          </a:p>
        </p:txBody>
      </p:sp>
      <p:pic>
        <p:nvPicPr>
          <p:cNvPr id="4" name="Picture 3" descr="A black and yellow logo with white text&#10;&#10;Description automatically generated">
            <a:extLst>
              <a:ext uri="{FF2B5EF4-FFF2-40B4-BE49-F238E27FC236}">
                <a16:creationId xmlns:a16="http://schemas.microsoft.com/office/drawing/2014/main" id="{F37B2164-F12A-C0B1-1FD1-0B72734733F1}"/>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1305283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6B58F-1CF7-41B5-BF70-710D7AC7941C}"/>
              </a:ext>
            </a:extLst>
          </p:cNvPr>
          <p:cNvSpPr>
            <a:spLocks noGrp="1"/>
          </p:cNvSpPr>
          <p:nvPr>
            <p:ph type="title"/>
          </p:nvPr>
        </p:nvSpPr>
        <p:spPr/>
        <p:txBody>
          <a:bodyPr/>
          <a:lstStyle/>
          <a:p>
            <a:r>
              <a:rPr lang="en-US" dirty="0"/>
              <a:t>Exempt Entities: Subsidiary </a:t>
            </a:r>
          </a:p>
        </p:txBody>
      </p:sp>
      <p:sp>
        <p:nvSpPr>
          <p:cNvPr id="5" name="TextBox 4">
            <a:extLst>
              <a:ext uri="{FF2B5EF4-FFF2-40B4-BE49-F238E27FC236}">
                <a16:creationId xmlns:a16="http://schemas.microsoft.com/office/drawing/2014/main" id="{DEA19E23-1EB1-9B00-6BB4-7A6E51BB6C84}"/>
              </a:ext>
            </a:extLst>
          </p:cNvPr>
          <p:cNvSpPr txBox="1"/>
          <p:nvPr/>
        </p:nvSpPr>
        <p:spPr>
          <a:xfrm>
            <a:off x="810000" y="2460690"/>
            <a:ext cx="10440097" cy="3524042"/>
          </a:xfrm>
          <a:prstGeom prst="rect">
            <a:avLst/>
          </a:prstGeom>
          <a:noFill/>
        </p:spPr>
        <p:txBody>
          <a:bodyPr wrap="square">
            <a:spAutoFit/>
          </a:bodyPr>
          <a:lstStyle/>
          <a:p>
            <a:pPr marL="342900" marR="0" lvl="0" indent="-342900" algn="l" defTabSz="457200" rtl="0" eaLnBrk="1" fontAlgn="auto" latinLnBrk="0" hangingPunct="1">
              <a:lnSpc>
                <a:spcPct val="100000"/>
              </a:lnSpc>
              <a:spcBef>
                <a:spcPct val="20000"/>
              </a:spcBef>
              <a:spcAft>
                <a:spcPts val="600"/>
              </a:spcAft>
              <a:buClr>
                <a:srgbClr val="700000"/>
              </a:buClr>
              <a:buSzPct val="80000"/>
              <a:buFont typeface="+mj-lt"/>
              <a:buAutoNum type="arabicPeriod"/>
              <a:tabLst/>
              <a:defRPr/>
            </a:pPr>
            <a:r>
              <a:rPr kumimoji="0" lang="en-US" sz="1800" b="0" i="0" u="none" strike="noStrike" kern="1200" cap="none" spc="0" normalizeH="0" baseline="0" noProof="0" dirty="0">
                <a:ln>
                  <a:noFill/>
                </a:ln>
                <a:solidFill>
                  <a:srgbClr val="000000"/>
                </a:solidFill>
                <a:effectLst/>
                <a:uLnTx/>
                <a:uFillTx/>
                <a:latin typeface="Century Gothic" panose="020F0302020204030204"/>
                <a:ea typeface="+mn-ea"/>
                <a:cs typeface="+mn-cs"/>
              </a:rPr>
              <a:t>Subs that are “controlled” or ”wholly owned”, directly or indirectly, by an exempt entity. </a:t>
            </a:r>
          </a:p>
          <a:p>
            <a:pPr marL="342900" marR="0" lvl="0" indent="-342900" algn="l" defTabSz="457200" rtl="0" eaLnBrk="1" fontAlgn="auto" latinLnBrk="0" hangingPunct="1">
              <a:lnSpc>
                <a:spcPct val="100000"/>
              </a:lnSpc>
              <a:spcBef>
                <a:spcPct val="20000"/>
              </a:spcBef>
              <a:spcAft>
                <a:spcPts val="600"/>
              </a:spcAft>
              <a:buClr>
                <a:srgbClr val="700000"/>
              </a:buClr>
              <a:buSzPct val="80000"/>
              <a:buFont typeface="+mj-lt"/>
              <a:buAutoNum type="arabicPeriod"/>
              <a:tabLst/>
              <a:defRPr/>
            </a:pPr>
            <a:r>
              <a:rPr kumimoji="0" lang="en-US" sz="1800" b="0" i="0" u="sng" strike="noStrike" kern="1200" cap="none" spc="0" normalizeH="0" baseline="0" noProof="0" dirty="0">
                <a:ln>
                  <a:noFill/>
                </a:ln>
                <a:solidFill>
                  <a:srgbClr val="000000"/>
                </a:solidFill>
                <a:effectLst/>
                <a:uLnTx/>
                <a:uFillTx/>
                <a:latin typeface="Century Gothic" panose="020F0302020204030204"/>
                <a:ea typeface="+mn-ea"/>
                <a:cs typeface="+mn-cs"/>
              </a:rPr>
              <a:t>Example</a:t>
            </a:r>
            <a:r>
              <a:rPr kumimoji="0" lang="en-US" sz="1800" b="0" i="0" u="none" strike="noStrike" kern="1200" cap="none" spc="0" normalizeH="0" baseline="0" noProof="0" dirty="0">
                <a:ln>
                  <a:noFill/>
                </a:ln>
                <a:solidFill>
                  <a:srgbClr val="000000"/>
                </a:solidFill>
                <a:effectLst/>
                <a:uLnTx/>
                <a:uFillTx/>
                <a:latin typeface="Century Gothic" panose="020F0302020204030204"/>
                <a:ea typeface="+mn-ea"/>
                <a:cs typeface="+mn-cs"/>
              </a:rPr>
              <a:t>: 100% sub of a “large operating company” is exempt. To qualify, the sub’s ownership must be </a:t>
            </a:r>
            <a:r>
              <a:rPr kumimoji="0" lang="en-US" sz="1800" b="0" i="1" u="sng" strike="noStrike" kern="1200" cap="none" spc="0" normalizeH="0" baseline="0" noProof="0" dirty="0">
                <a:ln>
                  <a:noFill/>
                </a:ln>
                <a:solidFill>
                  <a:srgbClr val="000000"/>
                </a:solidFill>
                <a:effectLst/>
                <a:uLnTx/>
                <a:uFillTx/>
                <a:latin typeface="Century Gothic" panose="020F0302020204030204"/>
                <a:ea typeface="+mn-ea"/>
                <a:cs typeface="+mn-cs"/>
              </a:rPr>
              <a:t>fully, 100%</a:t>
            </a:r>
            <a:r>
              <a:rPr kumimoji="0" lang="en-US" sz="1800" b="0" i="0" u="none" strike="noStrike" kern="1200" cap="none" spc="0" normalizeH="0" baseline="0" noProof="0" dirty="0">
                <a:ln>
                  <a:noFill/>
                </a:ln>
                <a:solidFill>
                  <a:srgbClr val="000000"/>
                </a:solidFill>
                <a:effectLst/>
                <a:uLnTx/>
                <a:uFillTx/>
                <a:latin typeface="Century Gothic" panose="020F0302020204030204"/>
                <a:ea typeface="+mn-ea"/>
                <a:cs typeface="+mn-cs"/>
              </a:rPr>
              <a:t> owned or controlled (not partially) by an exempt entity. </a:t>
            </a:r>
          </a:p>
          <a:p>
            <a:pPr marL="342900" marR="0" lvl="0" indent="-342900" algn="l" defTabSz="457200" rtl="0" eaLnBrk="1" fontAlgn="auto" latinLnBrk="0" hangingPunct="1">
              <a:lnSpc>
                <a:spcPct val="100000"/>
              </a:lnSpc>
              <a:spcBef>
                <a:spcPct val="20000"/>
              </a:spcBef>
              <a:spcAft>
                <a:spcPts val="600"/>
              </a:spcAft>
              <a:buClr>
                <a:srgbClr val="700000"/>
              </a:buClr>
              <a:buSzPct val="80000"/>
              <a:buFont typeface="+mj-lt"/>
              <a:buAutoNum type="arabicPeriod"/>
              <a:tabLst/>
              <a:defRPr/>
            </a:pPr>
            <a:r>
              <a:rPr kumimoji="0" lang="en-US" sz="1800" b="0" i="0" u="none" strike="noStrike" kern="1200" cap="none" spc="0" normalizeH="0" baseline="0" noProof="0" dirty="0">
                <a:ln>
                  <a:noFill/>
                </a:ln>
                <a:solidFill>
                  <a:srgbClr val="000000"/>
                </a:solidFill>
                <a:effectLst/>
                <a:uLnTx/>
                <a:uFillTx/>
                <a:latin typeface="Century Gothic" panose="020F0302020204030204"/>
                <a:ea typeface="+mn-ea"/>
                <a:cs typeface="+mn-cs"/>
              </a:rPr>
              <a:t>“Control” means the exempt entity entirely controls all the ownership in the reporting company, in the same way that an exempt entity must wholly own all the sub’s ownership for the exemption to apply. </a:t>
            </a:r>
          </a:p>
          <a:p>
            <a:pPr marL="342900" marR="0" lvl="0" indent="-342900" algn="l" defTabSz="457200" rtl="0" eaLnBrk="1" fontAlgn="auto" latinLnBrk="0" hangingPunct="1">
              <a:lnSpc>
                <a:spcPct val="100000"/>
              </a:lnSpc>
              <a:spcBef>
                <a:spcPct val="20000"/>
              </a:spcBef>
              <a:spcAft>
                <a:spcPts val="600"/>
              </a:spcAft>
              <a:buClr>
                <a:srgbClr val="700000"/>
              </a:buClr>
              <a:buSzPct val="80000"/>
              <a:buFont typeface="+mj-lt"/>
              <a:buAutoNum type="arabicPeriod"/>
              <a:tabLst/>
              <a:defRPr/>
            </a:pPr>
            <a:r>
              <a:rPr kumimoji="0" lang="en-US" sz="1800" b="0" i="0" u="none" strike="noStrike" kern="1200" cap="none" spc="0" normalizeH="0" baseline="0" noProof="0" dirty="0">
                <a:ln>
                  <a:noFill/>
                </a:ln>
                <a:solidFill>
                  <a:srgbClr val="000000"/>
                </a:solidFill>
                <a:effectLst/>
                <a:uLnTx/>
                <a:uFillTx/>
                <a:latin typeface="Century Gothic" panose="020F0302020204030204"/>
                <a:ea typeface="+mn-ea"/>
                <a:cs typeface="+mn-cs"/>
              </a:rPr>
              <a:t>Exemption does </a:t>
            </a:r>
            <a:r>
              <a:rPr kumimoji="0" lang="en-US" sz="1800" b="0" i="0" u="sng" strike="noStrike" kern="1200" cap="none" spc="0" normalizeH="0" baseline="0" noProof="0" dirty="0">
                <a:ln>
                  <a:noFill/>
                </a:ln>
                <a:solidFill>
                  <a:srgbClr val="000000"/>
                </a:solidFill>
                <a:effectLst/>
                <a:uLnTx/>
                <a:uFillTx/>
                <a:latin typeface="Century Gothic" panose="020F0302020204030204"/>
                <a:ea typeface="+mn-ea"/>
                <a:cs typeface="+mn-cs"/>
              </a:rPr>
              <a:t>NOT</a:t>
            </a:r>
            <a:r>
              <a:rPr kumimoji="0" lang="en-US" sz="1800" b="0" i="0" u="none" strike="noStrike" kern="1200" cap="none" spc="0" normalizeH="0" baseline="0" noProof="0" dirty="0">
                <a:ln>
                  <a:noFill/>
                </a:ln>
                <a:solidFill>
                  <a:srgbClr val="000000"/>
                </a:solidFill>
                <a:effectLst/>
                <a:uLnTx/>
                <a:uFillTx/>
                <a:latin typeface="Century Gothic" panose="020F0302020204030204"/>
                <a:ea typeface="+mn-ea"/>
                <a:cs typeface="+mn-cs"/>
              </a:rPr>
              <a:t> extend to subsidiaries of: (a) money services business, (b) pooled investment vehicles, or (c) entities assisting a tax-exempt entity. </a:t>
            </a:r>
            <a:endParaRPr kumimoji="0" lang="en-US" sz="1800" b="1" i="0" u="sng" strike="noStrike" kern="1200" cap="none" spc="0" normalizeH="0" baseline="0" noProof="0" dirty="0">
              <a:ln>
                <a:noFill/>
              </a:ln>
              <a:solidFill>
                <a:srgbClr val="000000"/>
              </a:solidFill>
              <a:effectLst/>
              <a:uLnTx/>
              <a:uFillTx/>
              <a:latin typeface="Century Gothic" panose="020F0302020204030204"/>
              <a:ea typeface="+mn-ea"/>
              <a:cs typeface="+mn-cs"/>
            </a:endParaRPr>
          </a:p>
          <a:p>
            <a:pPr marR="0" lvl="0" algn="l" defTabSz="457200" rtl="0" eaLnBrk="1" fontAlgn="auto" latinLnBrk="0" hangingPunct="1">
              <a:lnSpc>
                <a:spcPct val="100000"/>
              </a:lnSpc>
              <a:spcBef>
                <a:spcPct val="20000"/>
              </a:spcBef>
              <a:spcAft>
                <a:spcPts val="600"/>
              </a:spcAft>
              <a:buClr>
                <a:srgbClr val="700000"/>
              </a:buClr>
              <a:buSzPct val="80000"/>
              <a:tabLst/>
              <a:defRPr/>
            </a:pPr>
            <a:endParaRPr kumimoji="0" lang="en-US" sz="1800" b="0" i="0" u="none" strike="noStrike" kern="1200" cap="none" spc="0" normalizeH="0" baseline="0" noProof="0" dirty="0">
              <a:ln>
                <a:noFill/>
              </a:ln>
              <a:solidFill>
                <a:srgbClr val="000000"/>
              </a:solidFill>
              <a:effectLst/>
              <a:uLnTx/>
              <a:uFillTx/>
              <a:latin typeface="Century Gothic" panose="020F0302020204030204"/>
              <a:ea typeface="+mn-ea"/>
              <a:cs typeface="+mn-cs"/>
            </a:endParaRPr>
          </a:p>
          <a:p>
            <a:pPr marR="0" lvl="0" algn="l" defTabSz="457200" rtl="0" eaLnBrk="1" fontAlgn="auto" latinLnBrk="0" hangingPunct="1">
              <a:lnSpc>
                <a:spcPct val="100000"/>
              </a:lnSpc>
              <a:spcBef>
                <a:spcPct val="20000"/>
              </a:spcBef>
              <a:spcAft>
                <a:spcPts val="600"/>
              </a:spcAft>
              <a:buClr>
                <a:srgbClr val="700000"/>
              </a:buClr>
              <a:buSzPct val="80000"/>
              <a:tabLst/>
              <a:defRPr/>
            </a:pPr>
            <a:r>
              <a:rPr kumimoji="0" lang="en-US" sz="1800" b="0" i="1" u="none" strike="noStrike" kern="1200" cap="none" spc="0" normalizeH="0" baseline="0" noProof="0" dirty="0">
                <a:ln>
                  <a:noFill/>
                </a:ln>
                <a:solidFill>
                  <a:srgbClr val="000000"/>
                </a:solidFill>
                <a:effectLst/>
                <a:uLnTx/>
                <a:uFillTx/>
                <a:latin typeface="Century Gothic" panose="020F0302020204030204"/>
                <a:ea typeface="+mn-ea"/>
                <a:cs typeface="+mn-cs"/>
              </a:rPr>
              <a:t>*An entity that holds ownership interest in another entity is </a:t>
            </a:r>
            <a:r>
              <a:rPr kumimoji="0" lang="en-US" sz="1800" b="0" i="1" u="sng" strike="noStrike" kern="1200" cap="none" spc="0" normalizeH="0" baseline="0" noProof="0" dirty="0">
                <a:ln>
                  <a:noFill/>
                </a:ln>
                <a:solidFill>
                  <a:srgbClr val="000000"/>
                </a:solidFill>
                <a:effectLst/>
                <a:uLnTx/>
                <a:uFillTx/>
                <a:latin typeface="Century Gothic" panose="020F0302020204030204"/>
                <a:ea typeface="+mn-ea"/>
                <a:cs typeface="+mn-cs"/>
              </a:rPr>
              <a:t>NOT</a:t>
            </a:r>
            <a:r>
              <a:rPr kumimoji="0" lang="en-US" sz="1800" b="0" i="1" strike="noStrike" kern="1200" cap="none" spc="0" normalizeH="0" baseline="0" noProof="0" dirty="0">
                <a:ln>
                  <a:noFill/>
                </a:ln>
                <a:solidFill>
                  <a:srgbClr val="000000"/>
                </a:solidFill>
                <a:effectLst/>
                <a:uLnTx/>
                <a:uFillTx/>
                <a:latin typeface="Century Gothic" panose="020F0302020204030204"/>
                <a:ea typeface="+mn-ea"/>
                <a:cs typeface="+mn-cs"/>
              </a:rPr>
              <a:t> an “inactive entity”</a:t>
            </a:r>
            <a:r>
              <a:rPr kumimoji="0" lang="en-US" sz="1800" b="0" strike="noStrike" kern="1200" cap="none" spc="0" normalizeH="0" baseline="0" noProof="0" dirty="0">
                <a:ln>
                  <a:noFill/>
                </a:ln>
                <a:solidFill>
                  <a:srgbClr val="000000"/>
                </a:solidFill>
                <a:effectLst/>
                <a:uLnTx/>
                <a:uFillTx/>
                <a:latin typeface="Century Gothic" panose="020F0302020204030204"/>
                <a:ea typeface="+mn-ea"/>
                <a:cs typeface="+mn-cs"/>
              </a:rPr>
              <a:t>.</a:t>
            </a:r>
            <a:endParaRPr kumimoji="0" lang="en-US" sz="1800" b="0" u="sng" strike="noStrike" kern="1200" cap="none" spc="0" normalizeH="0" baseline="0" noProof="0" dirty="0">
              <a:ln>
                <a:noFill/>
              </a:ln>
              <a:solidFill>
                <a:srgbClr val="000000"/>
              </a:solidFill>
              <a:effectLst/>
              <a:uLnTx/>
              <a:uFillTx/>
              <a:latin typeface="Century Gothic" panose="020F0302020204030204"/>
              <a:ea typeface="+mn-ea"/>
              <a:cs typeface="+mn-cs"/>
            </a:endParaRPr>
          </a:p>
        </p:txBody>
      </p:sp>
      <p:pic>
        <p:nvPicPr>
          <p:cNvPr id="4" name="Picture 3" descr="A black and yellow logo with white text&#10;&#10;Description automatically generated">
            <a:extLst>
              <a:ext uri="{FF2B5EF4-FFF2-40B4-BE49-F238E27FC236}">
                <a16:creationId xmlns:a16="http://schemas.microsoft.com/office/drawing/2014/main" id="{F37B2164-F12A-C0B1-1FD1-0B72734733F1}"/>
              </a:ext>
            </a:extLst>
          </p:cNvPr>
          <p:cNvPicPr>
            <a:picLocks noChangeAspect="1"/>
          </p:cNvPicPr>
          <p:nvPr/>
        </p:nvPicPr>
        <p:blipFill>
          <a:blip r:embed="rId3"/>
          <a:stretch>
            <a:fillRect/>
          </a:stretch>
        </p:blipFill>
        <p:spPr>
          <a:xfrm>
            <a:off x="240632" y="6021758"/>
            <a:ext cx="679764" cy="679764"/>
          </a:xfrm>
          <a:prstGeom prst="rect">
            <a:avLst/>
          </a:prstGeom>
        </p:spPr>
      </p:pic>
    </p:spTree>
    <p:extLst>
      <p:ext uri="{BB962C8B-B14F-4D97-AF65-F5344CB8AC3E}">
        <p14:creationId xmlns:p14="http://schemas.microsoft.com/office/powerpoint/2010/main" val="28302932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Default">
      <a:dk1>
        <a:srgbClr val="000000"/>
      </a:dk1>
      <a:lt1>
        <a:sysClr val="window" lastClr="FFFFFF"/>
      </a:lt1>
      <a:dk2>
        <a:srgbClr val="3F3F3F"/>
      </a:dk2>
      <a:lt2>
        <a:srgbClr val="E7E6E6"/>
      </a:lt2>
      <a:accent1>
        <a:srgbClr val="700000"/>
      </a:accent1>
      <a:accent2>
        <a:srgbClr val="ED7D31"/>
      </a:accent2>
      <a:accent3>
        <a:srgbClr val="A5A5A5"/>
      </a:accent3>
      <a:accent4>
        <a:srgbClr val="FFC000"/>
      </a:accent4>
      <a:accent5>
        <a:srgbClr val="700000"/>
      </a:accent5>
      <a:accent6>
        <a:srgbClr val="978869"/>
      </a:accent6>
      <a:hlink>
        <a:srgbClr val="FFC000"/>
      </a:hlink>
      <a:folHlink>
        <a:srgbClr val="7F7F7F"/>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tf45182065_win32_fixed" id="{54D1AA8E-AE41-4F75-AFF4-1E55BF728136}" vid="{9097BC2D-75F4-410C-8544-556C30F4EC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4" ma:contentTypeDescription="Create a new document." ma:contentTypeScope="" ma:versionID="2d714a3296df14eba7a100bb665443ca">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49549bf45bfbbfb6cffed527380e77e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C8413E5-0484-489B-B293-D8720B6027F2}">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7BEDC914-E79E-4731-88EB-C290A6D4D6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19B3EA6-E2E1-4B68-B700-9432F9FC79D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Persuasive speech outline </Template>
  <TotalTime>2212</TotalTime>
  <Words>3624</Words>
  <Application>Microsoft Office PowerPoint</Application>
  <PresentationFormat>Widescreen</PresentationFormat>
  <Paragraphs>289</Paragraphs>
  <Slides>37</Slides>
  <Notes>37</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37</vt:i4>
      </vt:variant>
    </vt:vector>
  </HeadingPairs>
  <TitlesOfParts>
    <vt:vector size="50" baseType="lpstr">
      <vt:lpstr>Arial</vt:lpstr>
      <vt:lpstr>Calibri</vt:lpstr>
      <vt:lpstr>Century Gothic</vt:lpstr>
      <vt:lpstr>IBMPlexSans</vt:lpstr>
      <vt:lpstr>Metropolis</vt:lpstr>
      <vt:lpstr>Noto Sans Regular</vt:lpstr>
      <vt:lpstr>open-sans</vt:lpstr>
      <vt:lpstr>Outfit</vt:lpstr>
      <vt:lpstr>proxima nova w01</vt:lpstr>
      <vt:lpstr>SourceSansProRegular</vt:lpstr>
      <vt:lpstr>Tahoma</vt:lpstr>
      <vt:lpstr>Wingdings 2</vt:lpstr>
      <vt:lpstr>Quotable</vt:lpstr>
      <vt:lpstr>How the Corporate Transparency Act will affect your Business</vt:lpstr>
      <vt:lpstr>Background</vt:lpstr>
      <vt:lpstr>General Overview </vt:lpstr>
      <vt:lpstr>Who must file?</vt:lpstr>
      <vt:lpstr>“Reporting Companies”</vt:lpstr>
      <vt:lpstr>Exempt Entities</vt:lpstr>
      <vt:lpstr>Exempt Entities: Large Operating Company</vt:lpstr>
      <vt:lpstr>Exempt Entities: Inactive Entities</vt:lpstr>
      <vt:lpstr>Exempt Entities: Subsidiary </vt:lpstr>
      <vt:lpstr>When must an entity file?</vt:lpstr>
      <vt:lpstr>When to File?</vt:lpstr>
      <vt:lpstr>What must an entity file?</vt:lpstr>
      <vt:lpstr>Information to Report</vt:lpstr>
      <vt:lpstr>Information on the Reporting Company</vt:lpstr>
      <vt:lpstr>Information on (each) BO &amp; CA</vt:lpstr>
      <vt:lpstr>Who is a “Beneficial Owner”?</vt:lpstr>
      <vt:lpstr>Beneficial Owner</vt:lpstr>
      <vt:lpstr>How is “Substantial Control” defined?</vt:lpstr>
      <vt:lpstr>“Substantial Control”</vt:lpstr>
      <vt:lpstr>“Substantial Control”</vt:lpstr>
      <vt:lpstr>How is “Ownership Interest” defined &amp; calculated?</vt:lpstr>
      <vt:lpstr>Ownership Interests</vt:lpstr>
      <vt:lpstr>Ownership Interests</vt:lpstr>
      <vt:lpstr>Calculations of Ownership Interests</vt:lpstr>
      <vt:lpstr>Are there any exemptions to the definition of “Beneficial Owners”?</vt:lpstr>
      <vt:lpstr>Beneficial Owner Exemptions</vt:lpstr>
      <vt:lpstr>Who is a “company applicant?”</vt:lpstr>
      <vt:lpstr>Company Applicant</vt:lpstr>
      <vt:lpstr>Once an initial report is filed, does it need to be updated?</vt:lpstr>
      <vt:lpstr>Updated Reporting</vt:lpstr>
      <vt:lpstr>What are the penalties for non-compliance?</vt:lpstr>
      <vt:lpstr>Penalties</vt:lpstr>
      <vt:lpstr>Who can access the information once the report is filed?</vt:lpstr>
      <vt:lpstr>Access to Reported Information</vt:lpstr>
      <vt:lpstr>What steps must you take now?</vt:lpstr>
      <vt:lpstr>Next Steps</vt:lpstr>
      <vt:lpstr>Shruti Gurudanti Partner &amp; Director of Corporate Transactions &amp; Aerospace sgurudanti@roselawgroup.com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Corporate Transparency Act will affect your small business</dc:title>
  <dc:creator>shruti gurudanti</dc:creator>
  <cp:lastModifiedBy>shruti gurudanti</cp:lastModifiedBy>
  <cp:revision>33</cp:revision>
  <dcterms:created xsi:type="dcterms:W3CDTF">2023-08-27T19:13:03Z</dcterms:created>
  <dcterms:modified xsi:type="dcterms:W3CDTF">2024-01-23T06:57:21Z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